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78" r:id="rId2"/>
    <p:sldId id="279" r:id="rId3"/>
    <p:sldId id="280" r:id="rId4"/>
    <p:sldId id="281" r:id="rId5"/>
    <p:sldId id="282" r:id="rId6"/>
    <p:sldId id="283" r:id="rId7"/>
    <p:sldId id="284" r:id="rId8"/>
    <p:sldId id="285" r:id="rId9"/>
    <p:sldId id="286" r:id="rId10"/>
    <p:sldId id="287" r:id="rId11"/>
    <p:sldId id="288" r:id="rId12"/>
    <p:sldId id="268" r:id="rId13"/>
    <p:sldId id="269" r:id="rId14"/>
    <p:sldId id="270" r:id="rId15"/>
    <p:sldId id="271" r:id="rId16"/>
    <p:sldId id="272" r:id="rId17"/>
    <p:sldId id="273" r:id="rId18"/>
    <p:sldId id="274" r:id="rId19"/>
    <p:sldId id="275" r:id="rId20"/>
    <p:sldId id="276" r:id="rId21"/>
    <p:sldId id="277" r:id="rId22"/>
    <p:sldId id="256" r:id="rId23"/>
    <p:sldId id="257" r:id="rId24"/>
    <p:sldId id="258" r:id="rId25"/>
    <p:sldId id="264" r:id="rId26"/>
    <p:sldId id="262" r:id="rId27"/>
    <p:sldId id="259" r:id="rId28"/>
    <p:sldId id="260" r:id="rId29"/>
    <p:sldId id="261" r:id="rId30"/>
    <p:sldId id="266" r:id="rId31"/>
    <p:sldId id="265" r:id="rId32"/>
    <p:sldId id="267"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94576" autoAdjust="0"/>
  </p:normalViewPr>
  <p:slideViewPr>
    <p:cSldViewPr>
      <p:cViewPr varScale="1">
        <p:scale>
          <a:sx n="70" d="100"/>
          <a:sy n="70" d="100"/>
        </p:scale>
        <p:origin x="-52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BB2F4F9-1BF9-49DC-AAA0-2490770B5D2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840CF-A20F-4472-9FEE-B21EAC637DE1}" type="slidenum">
              <a:rPr lang="en-US"/>
              <a:pPr/>
              <a:t>12</a:t>
            </a:fld>
            <a:endParaRPr lang="en-US"/>
          </a:p>
        </p:txBody>
      </p:sp>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6791D-D0D9-4C82-B695-05F9900685A8}" type="slidenum">
              <a:rPr lang="en-US"/>
              <a:pPr/>
              <a:t>21</a:t>
            </a:fld>
            <a:endParaRPr lang="en-US"/>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C530D-6C42-4594-A082-D47B08A8D97A}" type="slidenum">
              <a:rPr lang="en-US"/>
              <a:pPr/>
              <a:t>22</a:t>
            </a:fld>
            <a:endParaRPr lang="en-US"/>
          </a:p>
        </p:txBody>
      </p:sp>
      <p:sp>
        <p:nvSpPr>
          <p:cNvPr id="15362" name="Rectangle 2"/>
          <p:cNvSpPr>
            <a:spLocks noRo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900530-6914-4E48-AC5F-1B7DC9C0134B}" type="slidenum">
              <a:rPr lang="en-US"/>
              <a:pPr/>
              <a:t>23</a:t>
            </a:fld>
            <a:endParaRPr lang="en-US"/>
          </a:p>
        </p:txBody>
      </p:sp>
      <p:sp>
        <p:nvSpPr>
          <p:cNvPr id="16386" name="Rectangle 2"/>
          <p:cNvSpPr>
            <a:spLocks noRo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FAC246-A842-49DF-94EC-8CD68DC7FB75}" type="slidenum">
              <a:rPr lang="en-US"/>
              <a:pPr/>
              <a:t>24</a:t>
            </a:fld>
            <a:endParaRPr lang="en-US"/>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FD76DB-CD9E-4C4A-B632-460DA9BEF68A}" type="slidenum">
              <a:rPr lang="en-US"/>
              <a:pPr/>
              <a:t>25</a:t>
            </a:fld>
            <a:endParaRPr lang="en-US"/>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8AF256-CE45-4737-859B-6332C898D59B}" type="slidenum">
              <a:rPr lang="en-US"/>
              <a:pPr/>
              <a:t>26</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EFD19C-D882-4BDE-A4C0-FCEBD56A712D}" type="slidenum">
              <a:rPr lang="en-US"/>
              <a:pPr/>
              <a:t>27</a:t>
            </a:fld>
            <a:endParaRPr lang="en-US"/>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F2618D-B17B-4D14-8FFE-2D78175CB49E}" type="slidenum">
              <a:rPr lang="en-US"/>
              <a:pPr/>
              <a:t>28</a:t>
            </a:fld>
            <a:endParaRPr lang="en-US"/>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A5BAD4-57BB-4488-9D93-99209360DE1F}" type="slidenum">
              <a:rPr lang="en-US"/>
              <a:pPr/>
              <a:t>29</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C1D5A9-3EA2-432D-A042-930250EA3B9C}" type="slidenum">
              <a:rPr lang="en-US"/>
              <a:pPr/>
              <a:t>30</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B729A-33B5-451A-851C-AFAD27EE7A90}" type="slidenum">
              <a:rPr lang="en-US"/>
              <a:pPr/>
              <a:t>13</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0EA15-704F-49AB-8AA1-24DB75787D21}" type="slidenum">
              <a:rPr lang="en-US"/>
              <a:pPr/>
              <a:t>31</a:t>
            </a:fld>
            <a:endParaRPr lang="en-US"/>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6D948B-5353-4226-B32A-74E8D2700E5E}" type="slidenum">
              <a:rPr lang="en-US"/>
              <a:pPr/>
              <a:t>32</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3CCDC6-543D-48D7-98C0-90C3E6FB5BEA}" type="slidenum">
              <a:rPr lang="en-US"/>
              <a:pPr/>
              <a:t>14</a:t>
            </a:fld>
            <a:endParaRPr lang="en-US"/>
          </a:p>
        </p:txBody>
      </p:sp>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A64B1A-DE70-48E4-A038-13000FC422ED}" type="slidenum">
              <a:rPr lang="en-US"/>
              <a:pPr/>
              <a:t>15</a:t>
            </a:fld>
            <a:endParaRPr lang="en-US"/>
          </a:p>
        </p:txBody>
      </p:sp>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88DC89-9C84-4323-82BC-4F8F6AA4A003}" type="slidenum">
              <a:rPr lang="en-US"/>
              <a:pPr/>
              <a:t>16</a:t>
            </a:fld>
            <a:endParaRPr lang="en-US"/>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6DD16C-A8EF-4D13-9DA4-4EC3DAFA7CBB}" type="slidenum">
              <a:rPr lang="en-US"/>
              <a:pPr/>
              <a:t>17</a:t>
            </a:fld>
            <a:endParaRPr lang="en-US"/>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591716-711D-4F5E-ABE5-FF7C3AFF5CB7}" type="slidenum">
              <a:rPr lang="en-US"/>
              <a:pPr/>
              <a:t>18</a:t>
            </a:fld>
            <a:endParaRPr lang="en-US"/>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94F4FE-B8AA-41FD-B331-CB0CA1E92895}" type="slidenum">
              <a:rPr lang="en-US"/>
              <a:pPr/>
              <a:t>19</a:t>
            </a:fld>
            <a:endParaRPr lang="en-US"/>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482990-1E3C-4CC7-8A85-4C2C93B02576}" type="slidenum">
              <a:rPr lang="en-US"/>
              <a:pPr/>
              <a:t>20</a:t>
            </a:fld>
            <a:endParaRPr lang="en-US"/>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A8C06D-F297-4D87-AF11-D80DA5E0924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DE4016-89FA-4E9D-8B62-EC159369463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F4C37A-1BD1-4DB0-8E80-73F4E039DC8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4D8CD6-901E-4E5E-A88D-0746B658DE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CF820B5-10E4-4560-A651-E39ADB2F52F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12202B-A818-4259-B56B-08ECAB918C9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CB11884-FF0F-46B8-82EB-2278A1DFF95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3AE23AE-53BC-430D-9A3A-BF3713B7344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4D6FE3F-56BF-48C9-83F7-6C87E9214F9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D16BC7E-564A-48B1-B8F7-9F5540E7435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36AFE65-58D5-4E23-BA6E-C21D0C43CD5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rgbClr val="0033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6BD6BFF-A13C-4EFC-B393-9FD29456E2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mages.google.com/imgres?imgurl=http://www.find-healthy-food.com/Diseases-Conditions/digestive-system.jpg&amp;imgrefurl=http://www.find-healthy-food.com/Diseases-Conditions/Crohns-Disease.html&amp;usg=__-dLGLizxpkufPtx7pHWHoyUkQCI=&amp;h=355&amp;w=455&amp;sz=17&amp;hl=en&amp;start=15&amp;um=1&amp;itbs=1&amp;tbnid=IPQLJdTPwNg-xM:&amp;tbnh=100&amp;tbnw=128&amp;prev=/images%3Fq%3Ddigestive%2Bsystem%2Bdiseases%26um%3D1%26hl%3Den%26safe%3Dactive%26sa%3DN%26tbs%3Disch: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images.google.com/imgres?imgurl=http://www.nutritionalhealthenterprises.com/images/body.jpg&amp;imgrefurl=http://www.nutritionalhealthenterprises.com/articles.ews%3Farticles.ewdid%3D1&amp;usg=__Gh-feH_IRE4A8onwJHJE8lDR2MI=&amp;h=367&amp;w=395&amp;sz=44&amp;hl=en&amp;start=50&amp;um=1&amp;itbs=1&amp;tbnid=xXwx1dmp4vbO9M:&amp;tbnh=115&amp;tbnw=124&amp;prev=/images%3Fq%3Ddigestive%2Bsystem%2Bdiseases%26start%3D42%26um%3D1%26hl%3Den%26safe%3Dactive%26sa%3DN%26ndsp%3D21%26tbs%3Disch:1"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hyperlink" Target="http://images.google.com/imgres?imgurl=http://3.bp.blogspot.com/_Y16tX3TY2e4/SrMqGZkoEwI/AAAAAAAAAGI/oQQfzlA7Zv8/s320/Acute%2Bappendicitis.jpg&amp;imgrefurl=http://amazinghumanbody-prakash.blogspot.com/2009/09/diseases-of-digestive-system.html&amp;usg=__o_jrEZ_YgjqGGseFHAs7uXTmxjQ=&amp;h=235&amp;w=320&amp;sz=17&amp;hl=en&amp;start=10&amp;um=1&amp;itbs=1&amp;tbnid=qo3UTjzwynKJQM:&amp;tbnh=87&amp;tbnw=118&amp;prev=/images%3Fq%3DAppendicitis%2Bis%2Ban%2Birritation,%2Binflammation,%2Band%2Binfection%2Bof%2Bthe%2Bappendix%26um%3D1%26hl%3Den%26safe%3Dactive%26sa%3DN%26tbs%3Disch: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hyperlink" Target="http://images.google.com/imgres?imgurl=http://www.mdconsult.com/das/patient/body/0/0/10041/19292_en.jpg&amp;imgrefurl=http://www.mdconsult.com/das/patient/body/0/0/10041/33460.html&amp;usg=__pioCwDKZ37PXJmG7qaZGXyxigQQ=&amp;h=320&amp;w=400&amp;sz=27&amp;hl=en&amp;start=7&amp;um=1&amp;itbs=1&amp;tbnid=NPN3_mNjmi67QM:&amp;tbnh=99&amp;tbnw=124&amp;prev=/images%3Fq%3Dceliac%2Bdisease%2527%26um%3D1%26hl%3Den%26safe%3Dactive%26tbs%3Disch: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hyperlink" Target="http://images.google.com/imgres?imgurl=http://www.medgadget.com/archives/img/crohn.jpg&amp;imgrefurl=http://medgadget.com/archives/2006/02/crohns_disease.html&amp;usg=__hj8CkvqAzGuD23gZrd7deAEEZqk=&amp;h=491&amp;w=500&amp;sz=19&amp;hl=en&amp;start=4&amp;um=1&amp;itbs=1&amp;tbnid=Tw_GAMxvS5kP-M:&amp;tbnh=128&amp;tbnw=130&amp;prev=/images%3Fq%3Dcrohns%2Bdisease%26um%3D1%26hl%3Den%26safe%3Dactive%26tbs%3Disch: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com/imgres?imgurl=http://curehemorrhoids.net/img/hemorrhoid.jpg&amp;imgrefurl=http://curehemorrhoids.net/&amp;usg=__OpSX0M71B054XMXOfBx65AET6aE=&amp;h=187&amp;w=141&amp;sz=6&amp;hl=en&amp;start=2&amp;um=1&amp;itbs=1&amp;tbnid=1tT28eBpiYlIxM:&amp;tbnh=102&amp;tbnw=77&amp;prev=/images%3Fq%3Dhemmorhoids%26um%3D1%26hl%3Den%26safe%3Dactive%26tbs%3Disch: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hyperlink" Target="http://images.google.com/imgres?imgurl=http://www.soomaalidamaanta.com/sm/images/stories/2009/01/A/gastritis1.jpg&amp;imgrefurl=http://www.soomaalidamaanta.com/sm/index.php%3Fview%3Darticle%26id%3D5717%253Ama-jeceshahay-inaad-wax-ka-ogaato-cudurka-gaastiriko-gastritis%26option%3Dcom_content%26Itemid%3D47&amp;usg=__QvTgLyhyBxqFmEmI0BEurDYeRD0=&amp;h=655&amp;w=753&amp;sz=42&amp;hl=en&amp;start=1&amp;um=1&amp;itbs=1&amp;tbnid=B30nYHI_fLAvkM:&amp;tbnh=124&amp;tbnw=142&amp;prev=/images%3Fq%3Dgastritis%26um%3D1%26hl%3Den%26safe%3Dactive%26sa%3DG%26tbs%3Disch: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hyperlink" Target="http://images.google.com/imgres?imgurl=http://www.ecureme.com/atlas/data/dis_images/Stomach_Cancer550_ab.jpg&amp;imgrefurl=http://healthtalksnow.blogspot.com/2008/06/signs-and-symptoms-of-stomach-cancer.html&amp;usg=__RL5uPxFTBM29FOrDUKCU07xxDl4=&amp;h=375&amp;w=500&amp;sz=18&amp;hl=en&amp;start=1&amp;um=1&amp;itbs=1&amp;tbnid=P5EqblxHdRY9rM:&amp;tbnh=98&amp;tbnw=130&amp;prev=/images%3Fq%3Dstomach%2Bcancer%26um%3D1%26hl%3Den%26safe%3Dactive%26tbs%3Disch: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hyperlink" Target="http://images.google.com/imgres?imgurl=http://www.mdconsult.com/das/patient/body/0/0/10041/1090_en.jpg&amp;imgrefurl=http://www.mdconsult.com/das/patient/body/0/0/10041/30754.html&amp;usg=__uRDi9oSAYz9oa9sEMCwcBHGimNI=&amp;h=320&amp;w=400&amp;sz=18&amp;hl=en&amp;start=12&amp;um=1&amp;itbs=1&amp;tbnid=3cJ2RbSzYb1_iM:&amp;tbnh=99&amp;tbnw=124&amp;prev=/images%3Fq%3Dgastroparesis%26um%3D1%26hl%3Den%26safe%3Dactive%26sa%3DG%26tbs%3Disch: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images.google.com/imgres?imgurl=http://www.medical-look.com/diseases_images/stomach_ulcer2.jpg&amp;imgrefurl=http://www.medical-look.com/Digestive_system/Stomach_ulcers.html&amp;usg=__H8CaRGikLGvm-FxP7_FJSt0vOG0=&amp;h=332&amp;w=400&amp;sz=47&amp;hl=en&amp;start=11&amp;um=1&amp;itbs=1&amp;tbnid=3myhTjeAzF2F_M:&amp;tbnh=103&amp;tbnw=124&amp;prev=/images%3Fq%3Dulcers%26um%3D1%26hl%3Den%26safe%3Dactive%26tbs%3Disch: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hyperlink" Target="http://images.google.com/imgres?imgurl=http://www.nlm.nih.gov/medlineplus/ency/images/ency/fullsize/8790.jpg&amp;imgrefurl=http://www.nlm.nih.gov/medlineplus/ency/imagepages/8790.htm&amp;usg=__6TIVJZfWgG2UpwDvC-7W7H-_33o=&amp;h=320&amp;w=400&amp;sz=9&amp;hl=en&amp;start=1&amp;um=1&amp;itbs=1&amp;tbnid=piXcT9ZnNY6YgM:&amp;tbnh=99&amp;tbnw=124&amp;prev=/images%3Fq%3Dgallstones%26um%3D1%26hl%3Den%26safe%3Dactive%26tbs%3Disch: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685800"/>
            <a:ext cx="6875344" cy="1754326"/>
          </a:xfrm>
          <a:prstGeom prst="rect">
            <a:avLst/>
          </a:prstGeom>
          <a:noFill/>
        </p:spPr>
        <p:txBody>
          <a:bodyPr wrap="none">
            <a:spAutoFit/>
          </a:bodyPr>
          <a:lstStyle/>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rPr>
              <a:t>THE DIGESTIVE SYSTEM</a:t>
            </a:r>
          </a:p>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rPr>
              <a:t>Structure and Function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r>
              <a:rPr lang="en-US" smtClean="0"/>
              <a:t>The Liver</a:t>
            </a:r>
          </a:p>
        </p:txBody>
      </p:sp>
      <p:sp>
        <p:nvSpPr>
          <p:cNvPr id="21507" name="Rectangle 3"/>
          <p:cNvSpPr>
            <a:spLocks noGrp="1"/>
          </p:cNvSpPr>
          <p:nvPr>
            <p:ph type="body" idx="1"/>
          </p:nvPr>
        </p:nvSpPr>
        <p:spPr>
          <a:xfrm>
            <a:off x="4572000" y="1676400"/>
            <a:ext cx="4114800" cy="4449763"/>
          </a:xfrm>
        </p:spPr>
        <p:txBody>
          <a:bodyPr/>
          <a:lstStyle/>
          <a:p>
            <a:pPr>
              <a:lnSpc>
                <a:spcPct val="90000"/>
              </a:lnSpc>
            </a:pPr>
            <a:r>
              <a:rPr lang="en-US" sz="2400" smtClean="0"/>
              <a:t>The liver is the vital organ located above the stomach that is responsible for filtering toxins from food.</a:t>
            </a:r>
          </a:p>
          <a:p>
            <a:pPr>
              <a:lnSpc>
                <a:spcPct val="90000"/>
              </a:lnSpc>
            </a:pPr>
            <a:r>
              <a:rPr lang="en-US" sz="2400" smtClean="0"/>
              <a:t>It also provides the stomach with bile which helps it break down fatty foods.</a:t>
            </a:r>
          </a:p>
          <a:p>
            <a:pPr>
              <a:lnSpc>
                <a:spcPct val="90000"/>
              </a:lnSpc>
            </a:pPr>
            <a:r>
              <a:rPr lang="en-US" sz="2400" smtClean="0"/>
              <a:t>This makes the gallbladder a non-vital organ, while the liver is a vital organ.</a:t>
            </a:r>
          </a:p>
        </p:txBody>
      </p:sp>
      <p:pic>
        <p:nvPicPr>
          <p:cNvPr id="21509" name="Picture 5" descr="gallbladder"/>
          <p:cNvPicPr>
            <a:picLocks noChangeAspect="1" noChangeArrowheads="1"/>
          </p:cNvPicPr>
          <p:nvPr/>
        </p:nvPicPr>
        <p:blipFill>
          <a:blip r:embed="rId2" cstate="print"/>
          <a:srcRect/>
          <a:stretch>
            <a:fillRect/>
          </a:stretch>
        </p:blipFill>
        <p:spPr bwMode="auto">
          <a:xfrm>
            <a:off x="609600" y="2362200"/>
            <a:ext cx="4000500" cy="31718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r>
              <a:rPr lang="en-US" dirty="0" smtClean="0"/>
              <a:t>Pancreas</a:t>
            </a:r>
          </a:p>
        </p:txBody>
      </p:sp>
      <p:sp>
        <p:nvSpPr>
          <p:cNvPr id="22531" name="Rectangle 3"/>
          <p:cNvSpPr>
            <a:spLocks noGrp="1"/>
          </p:cNvSpPr>
          <p:nvPr>
            <p:ph type="body" idx="1"/>
          </p:nvPr>
        </p:nvSpPr>
        <p:spPr>
          <a:xfrm>
            <a:off x="5029200" y="1524000"/>
            <a:ext cx="3810000" cy="3306763"/>
          </a:xfrm>
        </p:spPr>
        <p:txBody>
          <a:bodyPr/>
          <a:lstStyle/>
          <a:p>
            <a:r>
              <a:rPr lang="en-US" sz="2590" dirty="0" smtClean="0"/>
              <a:t>The pancreas </a:t>
            </a:r>
            <a:r>
              <a:rPr lang="en-US" sz="2590" dirty="0" smtClean="0"/>
              <a:t>is located at the end of the stomach, near the opening of the small intestine.</a:t>
            </a:r>
          </a:p>
          <a:p>
            <a:r>
              <a:rPr lang="en-US" sz="2590" dirty="0" smtClean="0"/>
              <a:t>It excretes enzymes that help in the digestion of food.</a:t>
            </a:r>
          </a:p>
          <a:p>
            <a:r>
              <a:rPr lang="en-US" sz="2590" dirty="0" smtClean="0"/>
              <a:t>It also serves a purpose in excreting hormones directly into the bloodstream.</a:t>
            </a:r>
            <a:endParaRPr lang="en-US" sz="2590" dirty="0" smtClean="0"/>
          </a:p>
        </p:txBody>
      </p:sp>
      <p:pic>
        <p:nvPicPr>
          <p:cNvPr id="22533" name="Picture 5" descr="pancreas"/>
          <p:cNvPicPr>
            <a:picLocks noChangeAspect="1" noChangeArrowheads="1"/>
          </p:cNvPicPr>
          <p:nvPr/>
        </p:nvPicPr>
        <p:blipFill>
          <a:blip r:embed="rId2" cstate="print"/>
          <a:srcRect/>
          <a:stretch>
            <a:fillRect/>
          </a:stretch>
        </p:blipFill>
        <p:spPr bwMode="auto">
          <a:xfrm>
            <a:off x="685800" y="1752600"/>
            <a:ext cx="3606800" cy="46958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lstStyle/>
          <a:p>
            <a:r>
              <a:rPr lang="en-US"/>
              <a:t>Digestive System Disorders and Diseases! </a:t>
            </a:r>
          </a:p>
        </p:txBody>
      </p:sp>
      <p:sp>
        <p:nvSpPr>
          <p:cNvPr id="26627" name="Rectangle 3"/>
          <p:cNvSpPr>
            <a:spLocks noGrp="1" noChangeArrowheads="1"/>
          </p:cNvSpPr>
          <p:nvPr>
            <p:ph type="subTitle" idx="1"/>
          </p:nvPr>
        </p:nvSpPr>
        <p:spPr/>
        <p:txBody>
          <a:bodyPr/>
          <a:lstStyle/>
          <a:p>
            <a:r>
              <a:rPr lang="en-US"/>
              <a:t>By Vinny Fushetto</a:t>
            </a:r>
          </a:p>
        </p:txBody>
      </p:sp>
      <p:pic>
        <p:nvPicPr>
          <p:cNvPr id="26628" name="Picture 4" descr="digestive-system">
            <a:hlinkClick r:id="rId3"/>
          </p:cNvPr>
          <p:cNvPicPr>
            <a:picLocks noChangeAspect="1" noChangeArrowheads="1"/>
          </p:cNvPicPr>
          <p:nvPr/>
        </p:nvPicPr>
        <p:blipFill>
          <a:blip r:embed="rId4" cstate="print"/>
          <a:srcRect/>
          <a:stretch>
            <a:fillRect/>
          </a:stretch>
        </p:blipFill>
        <p:spPr bwMode="auto">
          <a:xfrm>
            <a:off x="2819400" y="228600"/>
            <a:ext cx="3505200" cy="1714500"/>
          </a:xfrm>
          <a:prstGeom prst="rect">
            <a:avLst/>
          </a:prstGeom>
          <a:noFill/>
        </p:spPr>
      </p:pic>
      <p:pic>
        <p:nvPicPr>
          <p:cNvPr id="26629" name="Picture 5" descr="body">
            <a:hlinkClick r:id="rId5"/>
          </p:cNvPr>
          <p:cNvPicPr>
            <a:picLocks noChangeAspect="1" noChangeArrowheads="1"/>
          </p:cNvPicPr>
          <p:nvPr/>
        </p:nvPicPr>
        <p:blipFill>
          <a:blip r:embed="rId6" cstate="print"/>
          <a:srcRect/>
          <a:stretch>
            <a:fillRect/>
          </a:stretch>
        </p:blipFill>
        <p:spPr bwMode="auto">
          <a:xfrm>
            <a:off x="2743200" y="4495800"/>
            <a:ext cx="3581400" cy="2209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Appendicitis </a:t>
            </a:r>
          </a:p>
        </p:txBody>
      </p:sp>
      <p:sp>
        <p:nvSpPr>
          <p:cNvPr id="28675" name="Rectangle 3"/>
          <p:cNvSpPr>
            <a:spLocks noGrp="1" noChangeArrowheads="1"/>
          </p:cNvSpPr>
          <p:nvPr>
            <p:ph type="body" idx="1"/>
          </p:nvPr>
        </p:nvSpPr>
        <p:spPr>
          <a:xfrm>
            <a:off x="457200" y="1600200"/>
            <a:ext cx="4267200" cy="4525963"/>
          </a:xfrm>
        </p:spPr>
        <p:txBody>
          <a:bodyPr/>
          <a:lstStyle/>
          <a:p>
            <a:pPr>
              <a:lnSpc>
                <a:spcPct val="80000"/>
              </a:lnSpc>
            </a:pPr>
            <a:r>
              <a:rPr lang="en-US" sz="2400"/>
              <a:t>Appendicitis is an irritation, inflammation, and infection of the appendix.</a:t>
            </a:r>
          </a:p>
          <a:p>
            <a:pPr>
              <a:lnSpc>
                <a:spcPct val="80000"/>
              </a:lnSpc>
            </a:pPr>
            <a:r>
              <a:rPr lang="en-US" sz="2400"/>
              <a:t>Appendicitis isnt a really important part of the immune system but if infected can cause death.</a:t>
            </a:r>
          </a:p>
          <a:p>
            <a:pPr>
              <a:lnSpc>
                <a:spcPct val="80000"/>
              </a:lnSpc>
            </a:pPr>
            <a:r>
              <a:rPr lang="en-US" sz="2400"/>
              <a:t>The appendix can rupture 48 to 72 hours if you don’t get medical attention fast enough.</a:t>
            </a:r>
          </a:p>
          <a:p>
            <a:pPr>
              <a:lnSpc>
                <a:spcPct val="80000"/>
              </a:lnSpc>
            </a:pPr>
            <a:r>
              <a:rPr lang="en-US" sz="2400"/>
              <a:t>If you feel pain by your appendix make sure you seek medical attention.</a:t>
            </a:r>
          </a:p>
          <a:p>
            <a:pPr>
              <a:lnSpc>
                <a:spcPct val="80000"/>
              </a:lnSpc>
            </a:pPr>
            <a:endParaRPr lang="en-US" sz="2400"/>
          </a:p>
        </p:txBody>
      </p:sp>
      <p:pic>
        <p:nvPicPr>
          <p:cNvPr id="28676" name="Picture 4" descr="Acute%2Bappendicitis">
            <a:hlinkClick r:id="rId3"/>
          </p:cNvPr>
          <p:cNvPicPr>
            <a:picLocks noChangeAspect="1" noChangeArrowheads="1"/>
          </p:cNvPicPr>
          <p:nvPr/>
        </p:nvPicPr>
        <p:blipFill>
          <a:blip r:embed="rId4" cstate="print"/>
          <a:srcRect/>
          <a:stretch>
            <a:fillRect/>
          </a:stretch>
        </p:blipFill>
        <p:spPr bwMode="auto">
          <a:xfrm>
            <a:off x="5410200" y="1905000"/>
            <a:ext cx="3124200" cy="4191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Celiac Disease </a:t>
            </a:r>
          </a:p>
        </p:txBody>
      </p:sp>
      <p:sp>
        <p:nvSpPr>
          <p:cNvPr id="30723" name="Rectangle 3"/>
          <p:cNvSpPr>
            <a:spLocks noGrp="1" noChangeArrowheads="1"/>
          </p:cNvSpPr>
          <p:nvPr>
            <p:ph type="body" idx="1"/>
          </p:nvPr>
        </p:nvSpPr>
        <p:spPr>
          <a:xfrm>
            <a:off x="457200" y="1600200"/>
            <a:ext cx="4038600" cy="4525963"/>
          </a:xfrm>
        </p:spPr>
        <p:txBody>
          <a:bodyPr/>
          <a:lstStyle/>
          <a:p>
            <a:pPr>
              <a:lnSpc>
                <a:spcPct val="80000"/>
              </a:lnSpc>
            </a:pPr>
            <a:r>
              <a:rPr lang="en-US" sz="2400"/>
              <a:t>Celiac disease is a digestive disease that damages the small intestine.</a:t>
            </a:r>
          </a:p>
          <a:p>
            <a:pPr>
              <a:lnSpc>
                <a:spcPct val="80000"/>
              </a:lnSpc>
            </a:pPr>
            <a:r>
              <a:rPr lang="en-US" sz="2400"/>
              <a:t> Because of a sensitivity to gluten, which is found in wheat, rye, barley, and oats. </a:t>
            </a:r>
          </a:p>
          <a:p>
            <a:pPr>
              <a:lnSpc>
                <a:spcPct val="80000"/>
              </a:lnSpc>
            </a:pPr>
            <a:r>
              <a:rPr lang="en-US" sz="2400"/>
              <a:t>This disease interferes with the absorption of nutrients from food.</a:t>
            </a:r>
          </a:p>
          <a:p>
            <a:pPr>
              <a:lnSpc>
                <a:spcPct val="80000"/>
              </a:lnSpc>
            </a:pPr>
            <a:r>
              <a:rPr lang="en-US" sz="2400"/>
              <a:t>If you eat gluten this disease damages your small intestines.</a:t>
            </a:r>
          </a:p>
        </p:txBody>
      </p:sp>
      <p:pic>
        <p:nvPicPr>
          <p:cNvPr id="30724" name="Picture 4" descr="19292_en">
            <a:hlinkClick r:id="rId3"/>
          </p:cNvPr>
          <p:cNvPicPr>
            <a:picLocks noChangeAspect="1" noChangeArrowheads="1"/>
          </p:cNvPicPr>
          <p:nvPr/>
        </p:nvPicPr>
        <p:blipFill>
          <a:blip r:embed="rId4" cstate="print"/>
          <a:srcRect/>
          <a:stretch>
            <a:fillRect/>
          </a:stretch>
        </p:blipFill>
        <p:spPr bwMode="auto">
          <a:xfrm>
            <a:off x="4800600" y="1676400"/>
            <a:ext cx="3886200" cy="4191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Crohns Disease</a:t>
            </a:r>
          </a:p>
        </p:txBody>
      </p:sp>
      <p:sp>
        <p:nvSpPr>
          <p:cNvPr id="32771" name="Rectangle 3"/>
          <p:cNvSpPr>
            <a:spLocks noGrp="1" noChangeArrowheads="1"/>
          </p:cNvSpPr>
          <p:nvPr>
            <p:ph type="body" idx="1"/>
          </p:nvPr>
        </p:nvSpPr>
        <p:spPr>
          <a:xfrm>
            <a:off x="457200" y="1600200"/>
            <a:ext cx="4267200" cy="4525963"/>
          </a:xfrm>
        </p:spPr>
        <p:txBody>
          <a:bodyPr/>
          <a:lstStyle/>
          <a:p>
            <a:pPr>
              <a:lnSpc>
                <a:spcPct val="80000"/>
              </a:lnSpc>
            </a:pPr>
            <a:r>
              <a:rPr lang="en-US" sz="2400"/>
              <a:t>Is a disease where an inflammatory bowel disease that is a extreme condition that may occur at various times over a lifetime.</a:t>
            </a:r>
          </a:p>
          <a:p>
            <a:pPr>
              <a:lnSpc>
                <a:spcPct val="80000"/>
              </a:lnSpc>
            </a:pPr>
            <a:r>
              <a:rPr lang="en-US" sz="2400"/>
              <a:t> Crohn's disease is also called ileitis or enteritis.</a:t>
            </a:r>
          </a:p>
          <a:p>
            <a:pPr>
              <a:lnSpc>
                <a:spcPct val="80000"/>
              </a:lnSpc>
            </a:pPr>
            <a:r>
              <a:rPr lang="en-US" sz="2400"/>
              <a:t>It damages the smaller intestine.</a:t>
            </a:r>
          </a:p>
          <a:p>
            <a:pPr>
              <a:lnSpc>
                <a:spcPct val="80000"/>
              </a:lnSpc>
            </a:pPr>
            <a:r>
              <a:rPr lang="en-US" sz="2400"/>
              <a:t>In some cases the small and large intestines are damaged.</a:t>
            </a:r>
          </a:p>
        </p:txBody>
      </p:sp>
      <p:pic>
        <p:nvPicPr>
          <p:cNvPr id="32772" name="Picture 4" descr="crohn">
            <a:hlinkClick r:id="rId3"/>
          </p:cNvPr>
          <p:cNvPicPr>
            <a:picLocks noChangeAspect="1" noChangeArrowheads="1"/>
          </p:cNvPicPr>
          <p:nvPr/>
        </p:nvPicPr>
        <p:blipFill>
          <a:blip r:embed="rId4" cstate="print"/>
          <a:srcRect/>
          <a:stretch>
            <a:fillRect/>
          </a:stretch>
        </p:blipFill>
        <p:spPr bwMode="auto">
          <a:xfrm>
            <a:off x="4800600" y="1371600"/>
            <a:ext cx="3733800" cy="43434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Hemorrhoids </a:t>
            </a:r>
          </a:p>
        </p:txBody>
      </p:sp>
      <p:sp>
        <p:nvSpPr>
          <p:cNvPr id="34819" name="Rectangle 3"/>
          <p:cNvSpPr>
            <a:spLocks noGrp="1" noChangeArrowheads="1"/>
          </p:cNvSpPr>
          <p:nvPr>
            <p:ph type="body" idx="1"/>
          </p:nvPr>
        </p:nvSpPr>
        <p:spPr>
          <a:xfrm>
            <a:off x="457200" y="1600200"/>
            <a:ext cx="4038600" cy="4525963"/>
          </a:xfrm>
        </p:spPr>
        <p:txBody>
          <a:bodyPr/>
          <a:lstStyle/>
          <a:p>
            <a:pPr>
              <a:lnSpc>
                <a:spcPct val="80000"/>
              </a:lnSpc>
            </a:pPr>
            <a:r>
              <a:rPr lang="en-US" sz="2400"/>
              <a:t>Hemorrhoids are blood vessels, that are in and around the anus and lower rectum, that have become swollen due to stretching and pressure.</a:t>
            </a:r>
          </a:p>
          <a:p>
            <a:pPr>
              <a:lnSpc>
                <a:spcPct val="80000"/>
              </a:lnSpc>
            </a:pPr>
            <a:r>
              <a:rPr lang="en-US" sz="2400"/>
              <a:t> These are very common in both men and women, and about half the population have hemorrhoids by age 50. </a:t>
            </a:r>
          </a:p>
          <a:p>
            <a:pPr>
              <a:lnSpc>
                <a:spcPct val="80000"/>
              </a:lnSpc>
            </a:pPr>
            <a:r>
              <a:rPr lang="en-US" sz="2400"/>
              <a:t>This isnt a life threatening disease.</a:t>
            </a:r>
          </a:p>
          <a:p>
            <a:pPr>
              <a:lnSpc>
                <a:spcPct val="80000"/>
              </a:lnSpc>
            </a:pPr>
            <a:r>
              <a:rPr lang="en-US" sz="2400"/>
              <a:t>Very common in pregnant women.</a:t>
            </a:r>
          </a:p>
        </p:txBody>
      </p:sp>
      <p:pic>
        <p:nvPicPr>
          <p:cNvPr id="34820" name="Picture 4" descr="hemorrhoid">
            <a:hlinkClick r:id="rId3"/>
          </p:cNvPr>
          <p:cNvPicPr>
            <a:picLocks noChangeAspect="1" noChangeArrowheads="1"/>
          </p:cNvPicPr>
          <p:nvPr/>
        </p:nvPicPr>
        <p:blipFill>
          <a:blip r:embed="rId4" cstate="print"/>
          <a:srcRect/>
          <a:stretch>
            <a:fillRect/>
          </a:stretch>
        </p:blipFill>
        <p:spPr bwMode="auto">
          <a:xfrm>
            <a:off x="4953000" y="1676400"/>
            <a:ext cx="3352800" cy="4191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Gastritis </a:t>
            </a:r>
          </a:p>
        </p:txBody>
      </p:sp>
      <p:sp>
        <p:nvSpPr>
          <p:cNvPr id="36867" name="Rectangle 3"/>
          <p:cNvSpPr>
            <a:spLocks noGrp="1" noChangeArrowheads="1"/>
          </p:cNvSpPr>
          <p:nvPr>
            <p:ph type="body" idx="1"/>
          </p:nvPr>
        </p:nvSpPr>
        <p:spPr>
          <a:xfrm>
            <a:off x="381000" y="1447800"/>
            <a:ext cx="4114800" cy="4525963"/>
          </a:xfrm>
        </p:spPr>
        <p:txBody>
          <a:bodyPr/>
          <a:lstStyle/>
          <a:p>
            <a:pPr>
              <a:lnSpc>
                <a:spcPct val="80000"/>
              </a:lnSpc>
            </a:pPr>
            <a:r>
              <a:rPr lang="en-US" sz="2400"/>
              <a:t>Gastritis is an inflammation of the stomach lining. </a:t>
            </a:r>
          </a:p>
          <a:p>
            <a:pPr>
              <a:lnSpc>
                <a:spcPct val="80000"/>
              </a:lnSpc>
            </a:pPr>
            <a:r>
              <a:rPr lang="en-US" sz="2400"/>
              <a:t>Drinking to much alcohol and smoking and eating spicy food is what can give you this disease.</a:t>
            </a:r>
          </a:p>
          <a:p>
            <a:pPr>
              <a:lnSpc>
                <a:spcPct val="80000"/>
              </a:lnSpc>
            </a:pPr>
            <a:r>
              <a:rPr lang="en-US" sz="2400"/>
              <a:t>There are many different ways that cause this disorder but these are just some of them.</a:t>
            </a:r>
          </a:p>
          <a:p>
            <a:pPr>
              <a:lnSpc>
                <a:spcPct val="80000"/>
              </a:lnSpc>
            </a:pPr>
            <a:r>
              <a:rPr lang="en-US" sz="2400"/>
              <a:t>Stay away from consuming to much of these items if you don’t want this disease.</a:t>
            </a:r>
          </a:p>
          <a:p>
            <a:pPr>
              <a:lnSpc>
                <a:spcPct val="80000"/>
              </a:lnSpc>
            </a:pPr>
            <a:endParaRPr lang="en-US" sz="2400"/>
          </a:p>
        </p:txBody>
      </p:sp>
      <p:pic>
        <p:nvPicPr>
          <p:cNvPr id="36868" name="Picture 4" descr="gastritis1">
            <a:hlinkClick r:id="rId3"/>
          </p:cNvPr>
          <p:cNvPicPr>
            <a:picLocks noChangeAspect="1" noChangeArrowheads="1"/>
          </p:cNvPicPr>
          <p:nvPr/>
        </p:nvPicPr>
        <p:blipFill>
          <a:blip r:embed="rId4" cstate="print"/>
          <a:srcRect/>
          <a:stretch>
            <a:fillRect/>
          </a:stretch>
        </p:blipFill>
        <p:spPr bwMode="auto">
          <a:xfrm>
            <a:off x="5105400" y="1447800"/>
            <a:ext cx="3276600" cy="4191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Stomach Cancer	</a:t>
            </a:r>
          </a:p>
        </p:txBody>
      </p:sp>
      <p:sp>
        <p:nvSpPr>
          <p:cNvPr id="38915" name="Rectangle 3"/>
          <p:cNvSpPr>
            <a:spLocks noGrp="1" noChangeArrowheads="1"/>
          </p:cNvSpPr>
          <p:nvPr>
            <p:ph type="body" idx="1"/>
          </p:nvPr>
        </p:nvSpPr>
        <p:spPr>
          <a:xfrm>
            <a:off x="457200" y="1600200"/>
            <a:ext cx="4191000" cy="4525963"/>
          </a:xfrm>
        </p:spPr>
        <p:txBody>
          <a:bodyPr/>
          <a:lstStyle/>
          <a:p>
            <a:pPr>
              <a:lnSpc>
                <a:spcPct val="90000"/>
              </a:lnSpc>
            </a:pPr>
            <a:r>
              <a:rPr lang="en-US" sz="2400"/>
              <a:t>Is cancer that starts in any part of the stomach. </a:t>
            </a:r>
          </a:p>
          <a:p>
            <a:pPr>
              <a:lnSpc>
                <a:spcPct val="90000"/>
              </a:lnSpc>
            </a:pPr>
            <a:r>
              <a:rPr lang="en-US" sz="2400"/>
              <a:t>It is also called gastric cancer.</a:t>
            </a:r>
          </a:p>
          <a:p>
            <a:pPr>
              <a:lnSpc>
                <a:spcPct val="90000"/>
              </a:lnSpc>
            </a:pPr>
            <a:r>
              <a:rPr lang="en-US" sz="2400"/>
              <a:t>This is a very life threatening disease.</a:t>
            </a:r>
          </a:p>
          <a:p>
            <a:pPr>
              <a:lnSpc>
                <a:spcPct val="90000"/>
              </a:lnSpc>
            </a:pPr>
            <a:r>
              <a:rPr lang="en-US" sz="2400"/>
              <a:t>A lot of people in America pass away each year from this disease.</a:t>
            </a:r>
          </a:p>
          <a:p>
            <a:pPr>
              <a:lnSpc>
                <a:spcPct val="90000"/>
              </a:lnSpc>
            </a:pPr>
            <a:r>
              <a:rPr lang="en-US" sz="2400"/>
              <a:t>The earlier it is found and treated the better.</a:t>
            </a:r>
          </a:p>
          <a:p>
            <a:pPr>
              <a:lnSpc>
                <a:spcPct val="90000"/>
              </a:lnSpc>
            </a:pPr>
            <a:endParaRPr lang="en-US" sz="2400"/>
          </a:p>
        </p:txBody>
      </p:sp>
      <p:pic>
        <p:nvPicPr>
          <p:cNvPr id="38916" name="Picture 4" descr="Stomach_Cancer550_ab">
            <a:hlinkClick r:id="rId3"/>
          </p:cNvPr>
          <p:cNvPicPr>
            <a:picLocks noChangeAspect="1" noChangeArrowheads="1"/>
          </p:cNvPicPr>
          <p:nvPr/>
        </p:nvPicPr>
        <p:blipFill>
          <a:blip r:embed="rId4" cstate="print"/>
          <a:srcRect/>
          <a:stretch>
            <a:fillRect/>
          </a:stretch>
        </p:blipFill>
        <p:spPr bwMode="auto">
          <a:xfrm>
            <a:off x="5334000" y="1752600"/>
            <a:ext cx="3048000" cy="4191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Gastroparesis </a:t>
            </a:r>
          </a:p>
        </p:txBody>
      </p:sp>
      <p:sp>
        <p:nvSpPr>
          <p:cNvPr id="40963" name="Rectangle 3"/>
          <p:cNvSpPr>
            <a:spLocks noGrp="1" noChangeArrowheads="1"/>
          </p:cNvSpPr>
          <p:nvPr>
            <p:ph type="body" idx="1"/>
          </p:nvPr>
        </p:nvSpPr>
        <p:spPr>
          <a:xfrm>
            <a:off x="457200" y="1600200"/>
            <a:ext cx="4191000" cy="4525963"/>
          </a:xfrm>
        </p:spPr>
        <p:txBody>
          <a:bodyPr/>
          <a:lstStyle/>
          <a:p>
            <a:pPr>
              <a:lnSpc>
                <a:spcPct val="90000"/>
              </a:lnSpc>
            </a:pPr>
            <a:r>
              <a:rPr lang="en-US" sz="2400"/>
              <a:t>Gastroparesis is a stomach disorder in which the stomach takes too long emptying out everything.</a:t>
            </a:r>
          </a:p>
          <a:p>
            <a:pPr>
              <a:lnSpc>
                <a:spcPct val="90000"/>
              </a:lnSpc>
            </a:pPr>
            <a:r>
              <a:rPr lang="en-US" sz="2400"/>
              <a:t>If food remains in the stomach for too long, it can cause problems such as bacterial overgrowth from the food sitting.</a:t>
            </a:r>
          </a:p>
          <a:p>
            <a:pPr>
              <a:lnSpc>
                <a:spcPct val="90000"/>
              </a:lnSpc>
            </a:pPr>
            <a:r>
              <a:rPr lang="en-US" sz="2400"/>
              <a:t>The food can also harden in to solid masses called, bezoars which may cause vomiting or nausea.</a:t>
            </a:r>
          </a:p>
        </p:txBody>
      </p:sp>
      <p:pic>
        <p:nvPicPr>
          <p:cNvPr id="40964" name="Picture 4" descr="1090_en">
            <a:hlinkClick r:id="rId3"/>
          </p:cNvPr>
          <p:cNvPicPr>
            <a:picLocks noChangeAspect="1" noChangeArrowheads="1"/>
          </p:cNvPicPr>
          <p:nvPr/>
        </p:nvPicPr>
        <p:blipFill>
          <a:blip r:embed="rId4" cstate="print"/>
          <a:srcRect/>
          <a:stretch>
            <a:fillRect/>
          </a:stretch>
        </p:blipFill>
        <p:spPr bwMode="auto">
          <a:xfrm>
            <a:off x="5257800" y="1981200"/>
            <a:ext cx="3429000" cy="3810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r>
              <a:rPr lang="en-US" dirty="0" smtClean="0"/>
              <a:t>System Overview</a:t>
            </a:r>
          </a:p>
        </p:txBody>
      </p:sp>
      <p:sp>
        <p:nvSpPr>
          <p:cNvPr id="23555" name="Rectangle 3"/>
          <p:cNvSpPr>
            <a:spLocks noGrp="1"/>
          </p:cNvSpPr>
          <p:nvPr>
            <p:ph type="body" idx="1"/>
          </p:nvPr>
        </p:nvSpPr>
        <p:spPr/>
        <p:txBody>
          <a:bodyPr/>
          <a:lstStyle/>
          <a:p>
            <a:pPr>
              <a:lnSpc>
                <a:spcPct val="80000"/>
              </a:lnSpc>
            </a:pPr>
            <a:r>
              <a:rPr lang="en-US" sz="2800" dirty="0" smtClean="0"/>
              <a:t>The digestive system is responsible for breaking down food into a state in which it can be absorbed into the blood stream.  It starts in the mouth, where chewing and saliva initially break down food.</a:t>
            </a:r>
          </a:p>
          <a:p>
            <a:pPr>
              <a:lnSpc>
                <a:spcPct val="80000"/>
              </a:lnSpc>
            </a:pPr>
            <a:r>
              <a:rPr lang="en-US" sz="2800" dirty="0" smtClean="0"/>
              <a:t>The stomach churns it and turn it into </a:t>
            </a:r>
            <a:r>
              <a:rPr lang="en-US" sz="2800" dirty="0" err="1" smtClean="0"/>
              <a:t>chyme</a:t>
            </a:r>
            <a:r>
              <a:rPr lang="en-US" sz="2800" dirty="0" smtClean="0"/>
              <a:t>, sending it then to the small intestine.</a:t>
            </a:r>
          </a:p>
          <a:p>
            <a:pPr>
              <a:lnSpc>
                <a:spcPct val="80000"/>
              </a:lnSpc>
            </a:pPr>
            <a:r>
              <a:rPr lang="en-US" sz="2800" dirty="0" smtClean="0"/>
              <a:t>The small intestine lets blood absorb nutrients from the food and the large intestine removes water from the food, making solid stool.  The rectum then takes the stool and the anus controls its release.</a:t>
            </a:r>
          </a:p>
          <a:p>
            <a:pPr>
              <a:lnSpc>
                <a:spcPct val="80000"/>
              </a:lnSpc>
            </a:pPr>
            <a:r>
              <a:rPr lang="en-US" sz="2800" dirty="0" smtClean="0"/>
              <a:t>We will go into more depth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fade">
                                      <p:cBhvr>
                                        <p:cTn id="12" dur="2000"/>
                                        <p:tgtEl>
                                          <p:spTgt spid="235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555">
                                            <p:txEl>
                                              <p:pRg st="1" end="1"/>
                                            </p:txEl>
                                          </p:spTgt>
                                        </p:tgtEl>
                                        <p:attrNameLst>
                                          <p:attrName>style.visibility</p:attrName>
                                        </p:attrNameLst>
                                      </p:cBhvr>
                                      <p:to>
                                        <p:strVal val="visible"/>
                                      </p:to>
                                    </p:set>
                                    <p:animEffect transition="in" filter="fade">
                                      <p:cBhvr>
                                        <p:cTn id="15" dur="2000"/>
                                        <p:tgtEl>
                                          <p:spTgt spid="235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555">
                                            <p:txEl>
                                              <p:pRg st="2" end="2"/>
                                            </p:txEl>
                                          </p:spTgt>
                                        </p:tgtEl>
                                        <p:attrNameLst>
                                          <p:attrName>style.visibility</p:attrName>
                                        </p:attrNameLst>
                                      </p:cBhvr>
                                      <p:to>
                                        <p:strVal val="visible"/>
                                      </p:to>
                                    </p:set>
                                    <p:animEffect transition="in" filter="fade">
                                      <p:cBhvr>
                                        <p:cTn id="18" dur="2000"/>
                                        <p:tgtEl>
                                          <p:spTgt spid="235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Effect transition="in" filter="fade">
                                      <p:cBhvr>
                                        <p:cTn id="21" dur="20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Ulcers</a:t>
            </a:r>
          </a:p>
        </p:txBody>
      </p:sp>
      <p:sp>
        <p:nvSpPr>
          <p:cNvPr id="43011" name="Rectangle 3"/>
          <p:cNvSpPr>
            <a:spLocks noGrp="1" noChangeArrowheads="1"/>
          </p:cNvSpPr>
          <p:nvPr>
            <p:ph type="body" idx="1"/>
          </p:nvPr>
        </p:nvSpPr>
        <p:spPr>
          <a:xfrm>
            <a:off x="457200" y="1600200"/>
            <a:ext cx="4114800" cy="4525963"/>
          </a:xfrm>
        </p:spPr>
        <p:txBody>
          <a:bodyPr/>
          <a:lstStyle/>
          <a:p>
            <a:pPr>
              <a:lnSpc>
                <a:spcPct val="80000"/>
              </a:lnSpc>
            </a:pPr>
            <a:r>
              <a:rPr lang="en-US" sz="2000"/>
              <a:t>An ulcer is an open sore, or lesion, usually found on the skin or mucous membrane areas of the body. </a:t>
            </a:r>
          </a:p>
          <a:p>
            <a:pPr>
              <a:lnSpc>
                <a:spcPct val="80000"/>
              </a:lnSpc>
            </a:pPr>
            <a:r>
              <a:rPr lang="en-US" sz="2000"/>
              <a:t>About 25 million Americans develop at least one ulcer during their lifetime. </a:t>
            </a:r>
          </a:p>
          <a:p>
            <a:pPr>
              <a:lnSpc>
                <a:spcPct val="80000"/>
              </a:lnSpc>
            </a:pPr>
            <a:r>
              <a:rPr lang="en-US" sz="2000"/>
              <a:t>5 Million people get affected each year due to ulcers.</a:t>
            </a:r>
          </a:p>
          <a:p>
            <a:pPr>
              <a:lnSpc>
                <a:spcPct val="80000"/>
              </a:lnSpc>
            </a:pPr>
            <a:r>
              <a:rPr lang="en-US" sz="2000"/>
              <a:t>Stomach ulcers are called gastric ulcers</a:t>
            </a:r>
          </a:p>
          <a:p>
            <a:pPr>
              <a:lnSpc>
                <a:spcPct val="80000"/>
              </a:lnSpc>
            </a:pPr>
            <a:r>
              <a:rPr lang="en-US" sz="2000"/>
              <a:t>There are many different palaces that you can have ulcers.</a:t>
            </a:r>
          </a:p>
        </p:txBody>
      </p:sp>
      <p:pic>
        <p:nvPicPr>
          <p:cNvPr id="43012" name="Picture 4" descr="stomach_ulcer2">
            <a:hlinkClick r:id="rId3"/>
          </p:cNvPr>
          <p:cNvPicPr>
            <a:picLocks noChangeAspect="1" noChangeArrowheads="1"/>
          </p:cNvPicPr>
          <p:nvPr/>
        </p:nvPicPr>
        <p:blipFill>
          <a:blip r:embed="rId4" cstate="print"/>
          <a:srcRect/>
          <a:stretch>
            <a:fillRect/>
          </a:stretch>
        </p:blipFill>
        <p:spPr bwMode="auto">
          <a:xfrm>
            <a:off x="5181600" y="1676400"/>
            <a:ext cx="3352800" cy="42672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Gallstones</a:t>
            </a:r>
          </a:p>
        </p:txBody>
      </p:sp>
      <p:sp>
        <p:nvSpPr>
          <p:cNvPr id="45059" name="Rectangle 3"/>
          <p:cNvSpPr>
            <a:spLocks noGrp="1" noChangeArrowheads="1"/>
          </p:cNvSpPr>
          <p:nvPr>
            <p:ph type="body" idx="1"/>
          </p:nvPr>
        </p:nvSpPr>
        <p:spPr>
          <a:xfrm>
            <a:off x="457200" y="1600200"/>
            <a:ext cx="4267200" cy="4525963"/>
          </a:xfrm>
        </p:spPr>
        <p:txBody>
          <a:bodyPr/>
          <a:lstStyle/>
          <a:p>
            <a:pPr>
              <a:lnSpc>
                <a:spcPct val="90000"/>
              </a:lnSpc>
            </a:pPr>
            <a:r>
              <a:rPr lang="en-US" sz="2400"/>
              <a:t>Gallstones are hard, pebble-like deposits that form inside the gallbladder. </a:t>
            </a:r>
          </a:p>
          <a:p>
            <a:pPr>
              <a:lnSpc>
                <a:spcPct val="90000"/>
              </a:lnSpc>
            </a:pPr>
            <a:r>
              <a:rPr lang="en-US" sz="2400"/>
              <a:t>Gallstones may be as small as a grain of sand or as large as a golf ball. </a:t>
            </a:r>
          </a:p>
          <a:p>
            <a:pPr>
              <a:lnSpc>
                <a:spcPct val="90000"/>
              </a:lnSpc>
            </a:pPr>
            <a:r>
              <a:rPr lang="en-US" sz="2400"/>
              <a:t>Gallstones are usually discovered in an annual x-ray.</a:t>
            </a:r>
          </a:p>
          <a:p>
            <a:pPr>
              <a:lnSpc>
                <a:spcPct val="90000"/>
              </a:lnSpc>
            </a:pPr>
            <a:r>
              <a:rPr lang="en-US" sz="2400"/>
              <a:t>This is not a life threatening disease.</a:t>
            </a:r>
          </a:p>
          <a:p>
            <a:pPr>
              <a:lnSpc>
                <a:spcPct val="90000"/>
              </a:lnSpc>
            </a:pPr>
            <a:endParaRPr lang="en-US" sz="2400"/>
          </a:p>
        </p:txBody>
      </p:sp>
      <p:pic>
        <p:nvPicPr>
          <p:cNvPr id="45060" name="Picture 4" descr="8790">
            <a:hlinkClick r:id="rId3"/>
          </p:cNvPr>
          <p:cNvPicPr>
            <a:picLocks noChangeAspect="1" noChangeArrowheads="1"/>
          </p:cNvPicPr>
          <p:nvPr/>
        </p:nvPicPr>
        <p:blipFill>
          <a:blip r:embed="rId4" cstate="print"/>
          <a:srcRect/>
          <a:stretch>
            <a:fillRect/>
          </a:stretch>
        </p:blipFill>
        <p:spPr bwMode="auto">
          <a:xfrm>
            <a:off x="5181600" y="1600200"/>
            <a:ext cx="3429000" cy="4191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2209800"/>
            <a:ext cx="7772400" cy="1470025"/>
          </a:xfrm>
        </p:spPr>
        <p:txBody>
          <a:bodyPr/>
          <a:lstStyle/>
          <a:p>
            <a:r>
              <a:rPr lang="en-US"/>
              <a:t>Part 3 – Lindsey Bernoskie</a:t>
            </a:r>
          </a:p>
        </p:txBody>
      </p:sp>
      <p:sp>
        <p:nvSpPr>
          <p:cNvPr id="2051" name="Rectangle 3"/>
          <p:cNvSpPr>
            <a:spLocks noGrp="1" noChangeArrowheads="1"/>
          </p:cNvSpPr>
          <p:nvPr>
            <p:ph type="subTitle" idx="1"/>
          </p:nvPr>
        </p:nvSpPr>
        <p:spPr>
          <a:xfrm>
            <a:off x="2057400" y="1447800"/>
            <a:ext cx="6705600" cy="1752600"/>
          </a:xfrm>
        </p:spPr>
        <p:txBody>
          <a:bodyPr/>
          <a:lstStyle/>
          <a:p>
            <a:r>
              <a:rPr lang="en-US"/>
              <a:t>Sudden Illnesses/ First Aid/ Emergency of the Digestive System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Pictures!</a:t>
            </a:r>
          </a:p>
        </p:txBody>
      </p:sp>
      <p:pic>
        <p:nvPicPr>
          <p:cNvPr id="3077" name="Picture 5" descr="1hiccups"/>
          <p:cNvPicPr>
            <a:picLocks noChangeAspect="1" noChangeArrowheads="1"/>
          </p:cNvPicPr>
          <p:nvPr/>
        </p:nvPicPr>
        <p:blipFill>
          <a:blip r:embed="rId3" cstate="print"/>
          <a:srcRect l="7143" r="10715"/>
          <a:stretch>
            <a:fillRect/>
          </a:stretch>
        </p:blipFill>
        <p:spPr bwMode="auto">
          <a:xfrm>
            <a:off x="304800" y="381000"/>
            <a:ext cx="2663825" cy="2895600"/>
          </a:xfrm>
          <a:prstGeom prst="rect">
            <a:avLst/>
          </a:prstGeom>
          <a:noFill/>
        </p:spPr>
      </p:pic>
      <p:pic>
        <p:nvPicPr>
          <p:cNvPr id="3079" name="Picture 7" descr="stomach_flames"/>
          <p:cNvPicPr>
            <a:picLocks noChangeAspect="1" noChangeArrowheads="1"/>
          </p:cNvPicPr>
          <p:nvPr/>
        </p:nvPicPr>
        <p:blipFill>
          <a:blip r:embed="rId4" cstate="print"/>
          <a:srcRect/>
          <a:stretch>
            <a:fillRect/>
          </a:stretch>
        </p:blipFill>
        <p:spPr bwMode="auto">
          <a:xfrm>
            <a:off x="1676400" y="3048000"/>
            <a:ext cx="2933700" cy="3343275"/>
          </a:xfrm>
          <a:prstGeom prst="rect">
            <a:avLst/>
          </a:prstGeom>
          <a:noFill/>
        </p:spPr>
      </p:pic>
      <p:pic>
        <p:nvPicPr>
          <p:cNvPr id="3081" name="Picture 9" descr="vomit"/>
          <p:cNvPicPr>
            <a:picLocks noChangeAspect="1" noChangeArrowheads="1"/>
          </p:cNvPicPr>
          <p:nvPr/>
        </p:nvPicPr>
        <p:blipFill>
          <a:blip r:embed="rId5" cstate="print"/>
          <a:srcRect t="12801" r="14896" b="13200"/>
          <a:stretch>
            <a:fillRect/>
          </a:stretch>
        </p:blipFill>
        <p:spPr bwMode="auto">
          <a:xfrm>
            <a:off x="5181600" y="3581400"/>
            <a:ext cx="2751138" cy="2762250"/>
          </a:xfrm>
          <a:prstGeom prst="rect">
            <a:avLst/>
          </a:prstGeom>
          <a:noFill/>
        </p:spPr>
      </p:pic>
      <p:pic>
        <p:nvPicPr>
          <p:cNvPr id="3083" name="Picture 11" descr="diarrhea"/>
          <p:cNvPicPr>
            <a:picLocks noChangeAspect="1" noChangeArrowheads="1"/>
          </p:cNvPicPr>
          <p:nvPr/>
        </p:nvPicPr>
        <p:blipFill>
          <a:blip r:embed="rId6" cstate="print"/>
          <a:srcRect l="9486" r="24110"/>
          <a:stretch>
            <a:fillRect/>
          </a:stretch>
        </p:blipFill>
        <p:spPr bwMode="auto">
          <a:xfrm>
            <a:off x="6777038" y="0"/>
            <a:ext cx="2366962" cy="41148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457200"/>
            <a:ext cx="8229600" cy="1143000"/>
          </a:xfrm>
        </p:spPr>
        <p:txBody>
          <a:bodyPr/>
          <a:lstStyle/>
          <a:p>
            <a:r>
              <a:rPr lang="en-US" sz="4000"/>
              <a:t>What are the most common sudden illnesses in the Digestive System?</a:t>
            </a:r>
          </a:p>
        </p:txBody>
      </p:sp>
      <p:sp>
        <p:nvSpPr>
          <p:cNvPr id="4099" name="Rectangle 3"/>
          <p:cNvSpPr>
            <a:spLocks noGrp="1" noChangeArrowheads="1"/>
          </p:cNvSpPr>
          <p:nvPr>
            <p:ph type="body" idx="1"/>
          </p:nvPr>
        </p:nvSpPr>
        <p:spPr>
          <a:xfrm>
            <a:off x="457200" y="2057400"/>
            <a:ext cx="8229600" cy="4068763"/>
          </a:xfrm>
        </p:spPr>
        <p:txBody>
          <a:bodyPr/>
          <a:lstStyle/>
          <a:p>
            <a:pPr>
              <a:lnSpc>
                <a:spcPct val="90000"/>
              </a:lnSpc>
            </a:pPr>
            <a:r>
              <a:rPr lang="en-US"/>
              <a:t>Hiccups</a:t>
            </a:r>
          </a:p>
          <a:p>
            <a:pPr>
              <a:lnSpc>
                <a:spcPct val="90000"/>
              </a:lnSpc>
            </a:pPr>
            <a:endParaRPr lang="en-US"/>
          </a:p>
          <a:p>
            <a:pPr>
              <a:lnSpc>
                <a:spcPct val="90000"/>
              </a:lnSpc>
            </a:pPr>
            <a:r>
              <a:rPr lang="en-US"/>
              <a:t>Heartburn/Acid Reflux</a:t>
            </a:r>
          </a:p>
          <a:p>
            <a:pPr>
              <a:lnSpc>
                <a:spcPct val="90000"/>
              </a:lnSpc>
            </a:pPr>
            <a:endParaRPr lang="en-US"/>
          </a:p>
          <a:p>
            <a:pPr>
              <a:lnSpc>
                <a:spcPct val="90000"/>
              </a:lnSpc>
            </a:pPr>
            <a:r>
              <a:rPr lang="en-US"/>
              <a:t>Throw up</a:t>
            </a:r>
          </a:p>
          <a:p>
            <a:pPr>
              <a:lnSpc>
                <a:spcPct val="90000"/>
              </a:lnSpc>
            </a:pPr>
            <a:endParaRPr lang="en-US"/>
          </a:p>
          <a:p>
            <a:pPr>
              <a:lnSpc>
                <a:spcPct val="90000"/>
              </a:lnSpc>
            </a:pPr>
            <a:r>
              <a:rPr lang="en-US"/>
              <a:t>Diarrhea</a:t>
            </a:r>
          </a:p>
          <a:p>
            <a:pPr>
              <a:lnSpc>
                <a:spcPct val="90000"/>
              </a:lnSpc>
            </a:pP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Useful Terms 2</a:t>
            </a:r>
          </a:p>
        </p:txBody>
      </p:sp>
      <p:sp>
        <p:nvSpPr>
          <p:cNvPr id="10243" name="Rectangle 3"/>
          <p:cNvSpPr>
            <a:spLocks noGrp="1" noChangeArrowheads="1"/>
          </p:cNvSpPr>
          <p:nvPr>
            <p:ph type="body" idx="1"/>
          </p:nvPr>
        </p:nvSpPr>
        <p:spPr/>
        <p:txBody>
          <a:bodyPr/>
          <a:lstStyle/>
          <a:p>
            <a:pPr>
              <a:lnSpc>
                <a:spcPct val="80000"/>
              </a:lnSpc>
            </a:pPr>
            <a:r>
              <a:rPr lang="en-US" sz="2500"/>
              <a:t>Coughing - an important way to keep your throat and airways clear. However, excessive coughing may mean you have an underlying problem.</a:t>
            </a:r>
          </a:p>
          <a:p>
            <a:pPr>
              <a:lnSpc>
                <a:spcPct val="80000"/>
              </a:lnSpc>
            </a:pPr>
            <a:r>
              <a:rPr lang="en-US" sz="2500"/>
              <a:t>Endoscope - a procedure that uses a lighted, flexible endoscope to see inside the upper GI tract.</a:t>
            </a:r>
          </a:p>
          <a:p>
            <a:pPr>
              <a:lnSpc>
                <a:spcPct val="80000"/>
              </a:lnSpc>
            </a:pPr>
            <a:r>
              <a:rPr lang="en-US" sz="2500"/>
              <a:t>Dysentery- an inflammatory disorder of the intestine, especially of the colon, that results in severe diarrhea containing mucus and/or blood in the feces with fever and abdominal pain.</a:t>
            </a:r>
          </a:p>
          <a:p>
            <a:pPr>
              <a:lnSpc>
                <a:spcPct val="80000"/>
              </a:lnSpc>
            </a:pPr>
            <a:r>
              <a:rPr lang="en-US" sz="2500"/>
              <a:t>Dysbiosis- poor digestive function</a:t>
            </a:r>
          </a:p>
          <a:p>
            <a:pPr>
              <a:lnSpc>
                <a:spcPct val="80000"/>
              </a:lnSpc>
            </a:pPr>
            <a:r>
              <a:rPr lang="en-US" sz="2500"/>
              <a:t>Leaky Gut Syndrome- the name given for the condition that allows larger food particles to pass through the gut wall.</a:t>
            </a:r>
          </a:p>
          <a:p>
            <a:pPr>
              <a:lnSpc>
                <a:spcPct val="80000"/>
              </a:lnSpc>
            </a:pPr>
            <a:endParaRPr lang="en-US" sz="25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r>
              <a:rPr lang="en-US" sz="3500"/>
              <a:t>Useful Terms</a:t>
            </a:r>
            <a:r>
              <a:rPr lang="en-US"/>
              <a:t> </a:t>
            </a:r>
          </a:p>
        </p:txBody>
      </p:sp>
      <p:sp>
        <p:nvSpPr>
          <p:cNvPr id="8195" name="Rectangle 3"/>
          <p:cNvSpPr>
            <a:spLocks noGrp="1" noChangeArrowheads="1"/>
          </p:cNvSpPr>
          <p:nvPr>
            <p:ph type="body" idx="1"/>
          </p:nvPr>
        </p:nvSpPr>
        <p:spPr>
          <a:xfrm>
            <a:off x="457200" y="1143000"/>
            <a:ext cx="8229600" cy="4983163"/>
          </a:xfrm>
        </p:spPr>
        <p:txBody>
          <a:bodyPr/>
          <a:lstStyle/>
          <a:p>
            <a:pPr marL="609600" indent="-609600">
              <a:lnSpc>
                <a:spcPct val="80000"/>
              </a:lnSpc>
            </a:pPr>
            <a:r>
              <a:rPr lang="en-US" sz="2500"/>
              <a:t>Diarrhea- is the condition of having three or more loose or liquid bowel movements per day.</a:t>
            </a:r>
          </a:p>
          <a:p>
            <a:pPr marL="609600" indent="-609600">
              <a:lnSpc>
                <a:spcPct val="80000"/>
              </a:lnSpc>
            </a:pPr>
            <a:r>
              <a:rPr lang="en-US" sz="2500"/>
              <a:t>Hiccups - is an esophageal contraction of the diaphragm that repeats several times per minute.</a:t>
            </a:r>
          </a:p>
          <a:p>
            <a:pPr marL="609600" indent="-609600">
              <a:lnSpc>
                <a:spcPct val="80000"/>
              </a:lnSpc>
            </a:pPr>
            <a:r>
              <a:rPr lang="en-US" sz="2500"/>
              <a:t>Digestive System - is the mechanical and chemical breaking down of food into smaller components that can be absorbed into a blood stream, for instance.</a:t>
            </a:r>
          </a:p>
          <a:p>
            <a:pPr marL="609600" indent="-609600">
              <a:lnSpc>
                <a:spcPct val="80000"/>
              </a:lnSpc>
            </a:pPr>
            <a:r>
              <a:rPr lang="en-US" sz="2500"/>
              <a:t>Heartburn- also known as acid reflux, is a painful and burning sensation in the esophagus, just behind the breastbone, usually associated with regurgitation of gastric acid.</a:t>
            </a:r>
          </a:p>
          <a:p>
            <a:pPr marL="609600" indent="-609600">
              <a:lnSpc>
                <a:spcPct val="80000"/>
              </a:lnSpc>
            </a:pPr>
            <a:r>
              <a:rPr lang="en-US" sz="2500"/>
              <a:t>Irritable bowel syndrome  refers to a disorder of the lower intestinal tract. It involves abdominal pain and abnormal bowel movements. Emotional stress often makes the symptoms worse.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8229600" cy="838200"/>
          </a:xfrm>
        </p:spPr>
        <p:txBody>
          <a:bodyPr/>
          <a:lstStyle/>
          <a:p>
            <a:r>
              <a:rPr lang="en-US"/>
              <a:t>Hiccups </a:t>
            </a:r>
          </a:p>
        </p:txBody>
      </p:sp>
      <p:sp>
        <p:nvSpPr>
          <p:cNvPr id="5123" name="Rectangle 3"/>
          <p:cNvSpPr>
            <a:spLocks noGrp="1" noChangeArrowheads="1"/>
          </p:cNvSpPr>
          <p:nvPr>
            <p:ph type="body" idx="1"/>
          </p:nvPr>
        </p:nvSpPr>
        <p:spPr>
          <a:xfrm>
            <a:off x="304800" y="2332038"/>
            <a:ext cx="4267200" cy="4525962"/>
          </a:xfrm>
        </p:spPr>
        <p:txBody>
          <a:bodyPr/>
          <a:lstStyle/>
          <a:p>
            <a:pPr>
              <a:lnSpc>
                <a:spcPct val="90000"/>
              </a:lnSpc>
            </a:pPr>
            <a:r>
              <a:rPr lang="en-US" sz="2800"/>
              <a:t>Causes of hiccups</a:t>
            </a:r>
          </a:p>
          <a:p>
            <a:pPr lvl="1">
              <a:lnSpc>
                <a:spcPct val="90000"/>
              </a:lnSpc>
            </a:pPr>
            <a:r>
              <a:rPr lang="en-US" sz="2400" b="1"/>
              <a:t>Eating too much</a:t>
            </a:r>
            <a:r>
              <a:rPr lang="en-US" sz="2400"/>
              <a:t> </a:t>
            </a:r>
            <a:endParaRPr lang="en-US" sz="2400" b="1"/>
          </a:p>
          <a:p>
            <a:pPr lvl="1">
              <a:lnSpc>
                <a:spcPct val="90000"/>
              </a:lnSpc>
            </a:pPr>
            <a:r>
              <a:rPr lang="en-US" sz="2400" b="1"/>
              <a:t>Drinking carbonated beverages</a:t>
            </a:r>
            <a:r>
              <a:rPr lang="en-US" sz="2400"/>
              <a:t> </a:t>
            </a:r>
            <a:endParaRPr lang="en-US" sz="2400" b="1"/>
          </a:p>
          <a:p>
            <a:pPr lvl="1">
              <a:lnSpc>
                <a:spcPct val="90000"/>
              </a:lnSpc>
            </a:pPr>
            <a:r>
              <a:rPr lang="en-US" sz="2400" b="1"/>
              <a:t>Excessive consumption of alcohol</a:t>
            </a:r>
            <a:r>
              <a:rPr lang="en-US" sz="2400"/>
              <a:t> </a:t>
            </a:r>
            <a:endParaRPr lang="en-US" sz="2400" b="1"/>
          </a:p>
          <a:p>
            <a:pPr lvl="1">
              <a:lnSpc>
                <a:spcPct val="90000"/>
              </a:lnSpc>
            </a:pPr>
            <a:r>
              <a:rPr lang="en-US" sz="2400" b="1"/>
              <a:t>Sudden temperature changes</a:t>
            </a:r>
            <a:r>
              <a:rPr lang="en-US" sz="2400"/>
              <a:t> </a:t>
            </a:r>
            <a:endParaRPr lang="en-US" sz="2400" b="1"/>
          </a:p>
          <a:p>
            <a:pPr lvl="1">
              <a:lnSpc>
                <a:spcPct val="90000"/>
              </a:lnSpc>
            </a:pPr>
            <a:r>
              <a:rPr lang="en-US" sz="2400" b="1"/>
              <a:t>Excitement or emotional stress</a:t>
            </a:r>
            <a:r>
              <a:rPr lang="en-US" sz="2400"/>
              <a:t> </a:t>
            </a:r>
          </a:p>
        </p:txBody>
      </p:sp>
      <p:sp>
        <p:nvSpPr>
          <p:cNvPr id="5125" name="Text Box 5"/>
          <p:cNvSpPr txBox="1">
            <a:spLocks noChangeArrowheads="1"/>
          </p:cNvSpPr>
          <p:nvPr/>
        </p:nvSpPr>
        <p:spPr bwMode="auto">
          <a:xfrm>
            <a:off x="914400" y="685800"/>
            <a:ext cx="7543800" cy="1549400"/>
          </a:xfrm>
          <a:prstGeom prst="rect">
            <a:avLst/>
          </a:prstGeom>
          <a:noFill/>
          <a:ln w="9525">
            <a:noFill/>
            <a:miter lim="800000"/>
            <a:headEnd/>
            <a:tailEnd/>
          </a:ln>
          <a:effectLst/>
        </p:spPr>
        <p:txBody>
          <a:bodyPr>
            <a:spAutoFit/>
          </a:bodyPr>
          <a:lstStyle/>
          <a:p>
            <a:pPr>
              <a:spcBef>
                <a:spcPct val="50000"/>
              </a:spcBef>
            </a:pPr>
            <a:r>
              <a:rPr lang="en-US" sz="2200"/>
              <a:t>What is a hiccup?</a:t>
            </a:r>
            <a:r>
              <a:rPr lang="en-US"/>
              <a:t> </a:t>
            </a:r>
          </a:p>
          <a:p>
            <a:pPr>
              <a:spcBef>
                <a:spcPct val="50000"/>
              </a:spcBef>
            </a:pPr>
            <a:r>
              <a:rPr lang="en-US"/>
              <a:t>	</a:t>
            </a:r>
            <a:r>
              <a:rPr lang="en-US" sz="2100"/>
              <a:t>A Hiccup is defined as the involuntary contraction of the diaphragm — the muscle that separates your chest from your abdomen and plays an important role in breathing. </a:t>
            </a:r>
          </a:p>
        </p:txBody>
      </p:sp>
      <p:sp>
        <p:nvSpPr>
          <p:cNvPr id="5126" name="Text Box 6"/>
          <p:cNvSpPr txBox="1">
            <a:spLocks noChangeArrowheads="1"/>
          </p:cNvSpPr>
          <p:nvPr/>
        </p:nvSpPr>
        <p:spPr bwMode="auto">
          <a:xfrm>
            <a:off x="4800600" y="2514600"/>
            <a:ext cx="4114800" cy="4049713"/>
          </a:xfrm>
          <a:prstGeom prst="rect">
            <a:avLst/>
          </a:prstGeom>
          <a:noFill/>
          <a:ln w="9525">
            <a:noFill/>
            <a:miter lim="800000"/>
            <a:headEnd/>
            <a:tailEnd/>
          </a:ln>
          <a:effectLst/>
        </p:spPr>
        <p:txBody>
          <a:bodyPr>
            <a:spAutoFit/>
          </a:bodyPr>
          <a:lstStyle/>
          <a:p>
            <a:pPr>
              <a:spcBef>
                <a:spcPct val="50000"/>
              </a:spcBef>
              <a:buFontTx/>
              <a:buChar char="-"/>
            </a:pPr>
            <a:r>
              <a:rPr lang="en-US" sz="2800"/>
              <a:t>Prevention of Hiccups DON’T:</a:t>
            </a:r>
            <a:r>
              <a:rPr lang="en-US"/>
              <a:t> </a:t>
            </a:r>
          </a:p>
          <a:p>
            <a:pPr lvl="1"/>
            <a:r>
              <a:rPr lang="en-US" b="1"/>
              <a:t>	- </a:t>
            </a:r>
            <a:r>
              <a:rPr lang="en-US" sz="2400" b="1"/>
              <a:t>Eat large meals</a:t>
            </a:r>
            <a:r>
              <a:rPr lang="en-US" sz="2400"/>
              <a:t> </a:t>
            </a:r>
            <a:endParaRPr lang="en-US" sz="2400" b="1"/>
          </a:p>
          <a:p>
            <a:pPr lvl="1"/>
            <a:r>
              <a:rPr lang="en-US" sz="2400" b="1"/>
              <a:t>	- Drink carbonated 	beverages or 	alcohol</a:t>
            </a:r>
            <a:r>
              <a:rPr lang="en-US" sz="2400"/>
              <a:t> </a:t>
            </a:r>
            <a:endParaRPr lang="en-US" sz="2400" b="1"/>
          </a:p>
          <a:p>
            <a:pPr lvl="1"/>
            <a:r>
              <a:rPr lang="en-US" sz="2400" b="1"/>
              <a:t>	- Have Sudden 	changes in 	temperature</a:t>
            </a:r>
            <a:r>
              <a:rPr lang="en-US" sz="2400"/>
              <a:t> </a:t>
            </a:r>
          </a:p>
          <a:p>
            <a:pPr>
              <a:spcBef>
                <a:spcPct val="50000"/>
              </a:spcBef>
            </a:pPr>
            <a:endParaRPr 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0"/>
            <a:ext cx="8229600" cy="1143000"/>
          </a:xfrm>
        </p:spPr>
        <p:txBody>
          <a:bodyPr/>
          <a:lstStyle/>
          <a:p>
            <a:r>
              <a:rPr lang="en-US"/>
              <a:t>Heartburn/ Acid Reflux</a:t>
            </a:r>
          </a:p>
        </p:txBody>
      </p:sp>
      <p:sp>
        <p:nvSpPr>
          <p:cNvPr id="6147" name="Rectangle 3"/>
          <p:cNvSpPr>
            <a:spLocks noGrp="1" noChangeArrowheads="1"/>
          </p:cNvSpPr>
          <p:nvPr>
            <p:ph type="body" idx="1"/>
          </p:nvPr>
        </p:nvSpPr>
        <p:spPr>
          <a:xfrm>
            <a:off x="457200" y="2362200"/>
            <a:ext cx="4038600" cy="4114800"/>
          </a:xfrm>
        </p:spPr>
        <p:txBody>
          <a:bodyPr/>
          <a:lstStyle/>
          <a:p>
            <a:pPr>
              <a:lnSpc>
                <a:spcPct val="90000"/>
              </a:lnSpc>
            </a:pPr>
            <a:r>
              <a:rPr lang="en-US"/>
              <a:t>Symptoms </a:t>
            </a:r>
          </a:p>
          <a:p>
            <a:pPr lvl="1">
              <a:lnSpc>
                <a:spcPct val="90000"/>
              </a:lnSpc>
            </a:pPr>
            <a:r>
              <a:rPr lang="en-US" b="1"/>
              <a:t>Burping</a:t>
            </a:r>
            <a:r>
              <a:rPr lang="en-US"/>
              <a:t> </a:t>
            </a:r>
            <a:endParaRPr lang="en-US" b="1"/>
          </a:p>
          <a:p>
            <a:pPr lvl="1">
              <a:lnSpc>
                <a:spcPct val="90000"/>
              </a:lnSpc>
            </a:pPr>
            <a:r>
              <a:rPr lang="en-US" b="1"/>
              <a:t>Nausea after eating</a:t>
            </a:r>
            <a:r>
              <a:rPr lang="en-US"/>
              <a:t> </a:t>
            </a:r>
            <a:endParaRPr lang="en-US" b="1"/>
          </a:p>
          <a:p>
            <a:pPr lvl="1">
              <a:lnSpc>
                <a:spcPct val="90000"/>
              </a:lnSpc>
            </a:pPr>
            <a:r>
              <a:rPr lang="en-US" b="1"/>
              <a:t>Stomach fullness or bloating</a:t>
            </a:r>
            <a:r>
              <a:rPr lang="en-US"/>
              <a:t> </a:t>
            </a:r>
            <a:endParaRPr lang="en-US" b="1"/>
          </a:p>
          <a:p>
            <a:pPr lvl="1">
              <a:lnSpc>
                <a:spcPct val="90000"/>
              </a:lnSpc>
            </a:pPr>
            <a:r>
              <a:rPr lang="en-US" b="1"/>
              <a:t>Upper abdominal pain and discomfort</a:t>
            </a:r>
            <a:r>
              <a:rPr lang="en-US"/>
              <a:t> </a:t>
            </a:r>
          </a:p>
        </p:txBody>
      </p:sp>
      <p:sp>
        <p:nvSpPr>
          <p:cNvPr id="6148" name="Text Box 4"/>
          <p:cNvSpPr txBox="1">
            <a:spLocks noChangeArrowheads="1"/>
          </p:cNvSpPr>
          <p:nvPr/>
        </p:nvSpPr>
        <p:spPr bwMode="auto">
          <a:xfrm>
            <a:off x="685800" y="1143000"/>
            <a:ext cx="7848600" cy="1112838"/>
          </a:xfrm>
          <a:prstGeom prst="rect">
            <a:avLst/>
          </a:prstGeom>
          <a:noFill/>
          <a:ln w="9525">
            <a:noFill/>
            <a:miter lim="800000"/>
            <a:headEnd/>
            <a:tailEnd/>
          </a:ln>
          <a:effectLst/>
        </p:spPr>
        <p:txBody>
          <a:bodyPr>
            <a:spAutoFit/>
          </a:bodyPr>
          <a:lstStyle/>
          <a:p>
            <a:pPr>
              <a:spcBef>
                <a:spcPct val="50000"/>
              </a:spcBef>
            </a:pPr>
            <a:r>
              <a:rPr lang="en-US" sz="2300" b="1"/>
              <a:t>Acid Reflux and Heartburn</a:t>
            </a:r>
            <a:r>
              <a:rPr lang="en-US"/>
              <a:t> </a:t>
            </a:r>
            <a:r>
              <a:rPr lang="en-US" sz="2200"/>
              <a:t>is defined as: A common condition and an abnormal one in which acid in the stomach rises up into the esophagus.</a:t>
            </a:r>
            <a:r>
              <a:rPr lang="en-US"/>
              <a:t> </a:t>
            </a:r>
          </a:p>
        </p:txBody>
      </p:sp>
      <p:sp>
        <p:nvSpPr>
          <p:cNvPr id="6149" name="Text Box 5"/>
          <p:cNvSpPr txBox="1">
            <a:spLocks noChangeArrowheads="1"/>
          </p:cNvSpPr>
          <p:nvPr/>
        </p:nvSpPr>
        <p:spPr bwMode="auto">
          <a:xfrm>
            <a:off x="5029200" y="2209800"/>
            <a:ext cx="3581400" cy="4241800"/>
          </a:xfrm>
          <a:prstGeom prst="rect">
            <a:avLst/>
          </a:prstGeom>
          <a:noFill/>
          <a:ln w="9525">
            <a:noFill/>
            <a:miter lim="800000"/>
            <a:headEnd/>
            <a:tailEnd/>
          </a:ln>
          <a:effectLst/>
        </p:spPr>
        <p:txBody>
          <a:bodyPr>
            <a:spAutoFit/>
          </a:bodyPr>
          <a:lstStyle/>
          <a:p>
            <a:r>
              <a:rPr lang="en-US" sz="2000" b="1"/>
              <a:t> Prevention</a:t>
            </a:r>
            <a:r>
              <a:rPr lang="en-US"/>
              <a:t> </a:t>
            </a:r>
          </a:p>
          <a:p>
            <a:r>
              <a:rPr lang="en-US"/>
              <a:t>-People with heartburn should avoid or reduce consumption of foods and beverages that contain caffeine, chocolate, peppermint, spearmint, and alcohol. </a:t>
            </a:r>
          </a:p>
          <a:p>
            <a:r>
              <a:rPr lang="en-US"/>
              <a:t>- Physicians often advise patients with Acid Reflux to cut down on fatty foods.</a:t>
            </a:r>
          </a:p>
          <a:p>
            <a:r>
              <a:rPr lang="en-US"/>
              <a:t>- Increasing protein may help strengthen </a:t>
            </a:r>
          </a:p>
          <a:p>
            <a:r>
              <a:rPr lang="en-US"/>
              <a:t>-Whole grain products </a:t>
            </a:r>
          </a:p>
          <a:p>
            <a:r>
              <a:rPr lang="en-US"/>
              <a:t>-Eat fruits and vegetables, although avoid acidic vegetables and fruits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Diarrhea </a:t>
            </a:r>
          </a:p>
        </p:txBody>
      </p:sp>
      <p:sp>
        <p:nvSpPr>
          <p:cNvPr id="7171" name="Rectangle 3"/>
          <p:cNvSpPr>
            <a:spLocks noGrp="1" noChangeArrowheads="1"/>
          </p:cNvSpPr>
          <p:nvPr>
            <p:ph type="body" idx="1"/>
          </p:nvPr>
        </p:nvSpPr>
        <p:spPr>
          <a:xfrm>
            <a:off x="609600" y="3886200"/>
            <a:ext cx="3505200" cy="2544763"/>
          </a:xfrm>
        </p:spPr>
        <p:txBody>
          <a:bodyPr/>
          <a:lstStyle/>
          <a:p>
            <a:pPr>
              <a:lnSpc>
                <a:spcPct val="80000"/>
              </a:lnSpc>
            </a:pPr>
            <a:r>
              <a:rPr lang="en-US" sz="1800" b="1"/>
              <a:t>What are Causes of Diarrhea?</a:t>
            </a:r>
            <a:endParaRPr lang="en-US" sz="1800"/>
          </a:p>
          <a:p>
            <a:pPr>
              <a:lnSpc>
                <a:spcPct val="80000"/>
              </a:lnSpc>
            </a:pPr>
            <a:r>
              <a:rPr lang="en-US" sz="1800"/>
              <a:t>Viruses</a:t>
            </a:r>
          </a:p>
          <a:p>
            <a:pPr>
              <a:lnSpc>
                <a:spcPct val="80000"/>
              </a:lnSpc>
            </a:pPr>
            <a:r>
              <a:rPr lang="en-US" sz="1800"/>
              <a:t>Bacteria and parasites</a:t>
            </a:r>
          </a:p>
          <a:p>
            <a:pPr>
              <a:lnSpc>
                <a:spcPct val="80000"/>
              </a:lnSpc>
            </a:pPr>
            <a:r>
              <a:rPr lang="en-US" sz="1800"/>
              <a:t>Medications</a:t>
            </a:r>
          </a:p>
          <a:p>
            <a:pPr>
              <a:lnSpc>
                <a:spcPct val="80000"/>
              </a:lnSpc>
            </a:pPr>
            <a:r>
              <a:rPr lang="en-US" sz="1800"/>
              <a:t>Lactose</a:t>
            </a:r>
          </a:p>
          <a:p>
            <a:pPr>
              <a:lnSpc>
                <a:spcPct val="80000"/>
              </a:lnSpc>
            </a:pPr>
            <a:r>
              <a:rPr lang="en-US" sz="1800"/>
              <a:t>Fructose</a:t>
            </a:r>
            <a:r>
              <a:rPr lang="en-US" sz="1800" b="1"/>
              <a:t> </a:t>
            </a:r>
            <a:endParaRPr lang="en-US" sz="1800"/>
          </a:p>
          <a:p>
            <a:pPr>
              <a:lnSpc>
                <a:spcPct val="80000"/>
              </a:lnSpc>
            </a:pPr>
            <a:r>
              <a:rPr lang="en-US" sz="1800"/>
              <a:t>Artificial sweeteners</a:t>
            </a:r>
          </a:p>
          <a:p>
            <a:pPr>
              <a:lnSpc>
                <a:spcPct val="80000"/>
              </a:lnSpc>
            </a:pPr>
            <a:r>
              <a:rPr lang="en-US" sz="1800"/>
              <a:t>Surgery</a:t>
            </a:r>
            <a:r>
              <a:rPr lang="en-US" sz="1800" b="1"/>
              <a:t> </a:t>
            </a:r>
            <a:r>
              <a:rPr lang="en-US" sz="1800"/>
              <a:t> </a:t>
            </a:r>
          </a:p>
        </p:txBody>
      </p:sp>
      <p:sp>
        <p:nvSpPr>
          <p:cNvPr id="7172" name="Text Box 4"/>
          <p:cNvSpPr txBox="1">
            <a:spLocks noChangeArrowheads="1"/>
          </p:cNvSpPr>
          <p:nvPr/>
        </p:nvSpPr>
        <p:spPr bwMode="auto">
          <a:xfrm>
            <a:off x="4343400" y="4114800"/>
            <a:ext cx="2819400" cy="2289175"/>
          </a:xfrm>
          <a:prstGeom prst="rect">
            <a:avLst/>
          </a:prstGeom>
          <a:noFill/>
          <a:ln w="9525">
            <a:noFill/>
            <a:miter lim="800000"/>
            <a:headEnd/>
            <a:tailEnd/>
          </a:ln>
          <a:effectLst/>
        </p:spPr>
        <p:txBody>
          <a:bodyPr>
            <a:spAutoFit/>
          </a:bodyPr>
          <a:lstStyle/>
          <a:p>
            <a:r>
              <a:rPr lang="en-US" b="1"/>
              <a:t>Symptoms of Diarrhea?</a:t>
            </a:r>
            <a:endParaRPr lang="en-US"/>
          </a:p>
          <a:p>
            <a:r>
              <a:rPr lang="en-US"/>
              <a:t>-Frequent, loose, </a:t>
            </a:r>
          </a:p>
          <a:p>
            <a:r>
              <a:rPr lang="en-US"/>
              <a:t>watery stools</a:t>
            </a:r>
          </a:p>
          <a:p>
            <a:r>
              <a:rPr lang="en-US"/>
              <a:t>-Abdominal cramps</a:t>
            </a:r>
          </a:p>
          <a:p>
            <a:r>
              <a:rPr lang="en-US"/>
              <a:t>-Abdominal pain</a:t>
            </a:r>
          </a:p>
          <a:p>
            <a:r>
              <a:rPr lang="en-US"/>
              <a:t>-Fever</a:t>
            </a:r>
          </a:p>
          <a:p>
            <a:r>
              <a:rPr lang="en-US"/>
              <a:t>-Blood in the stool</a:t>
            </a:r>
          </a:p>
          <a:p>
            <a:r>
              <a:rPr lang="en-US"/>
              <a:t>-Bloating</a:t>
            </a:r>
          </a:p>
        </p:txBody>
      </p:sp>
      <p:sp>
        <p:nvSpPr>
          <p:cNvPr id="7173" name="Text Box 5"/>
          <p:cNvSpPr txBox="1">
            <a:spLocks noChangeArrowheads="1"/>
          </p:cNvSpPr>
          <p:nvPr/>
        </p:nvSpPr>
        <p:spPr bwMode="auto">
          <a:xfrm>
            <a:off x="5943600" y="1600200"/>
            <a:ext cx="2971800" cy="2289175"/>
          </a:xfrm>
          <a:prstGeom prst="rect">
            <a:avLst/>
          </a:prstGeom>
          <a:noFill/>
          <a:ln w="9525">
            <a:noFill/>
            <a:miter lim="800000"/>
            <a:headEnd/>
            <a:tailEnd/>
          </a:ln>
          <a:effectLst/>
        </p:spPr>
        <p:txBody>
          <a:bodyPr>
            <a:spAutoFit/>
          </a:bodyPr>
          <a:lstStyle/>
          <a:p>
            <a:r>
              <a:rPr lang="en-US" b="1"/>
              <a:t>How to treat Diarrhea?</a:t>
            </a:r>
            <a:endParaRPr lang="en-US"/>
          </a:p>
          <a:p>
            <a:r>
              <a:rPr lang="en-US"/>
              <a:t>-Drinking lots of fluids</a:t>
            </a:r>
          </a:p>
          <a:p>
            <a:r>
              <a:rPr lang="en-US"/>
              <a:t>-Eat probiotic yogurt.</a:t>
            </a:r>
          </a:p>
          <a:p>
            <a:r>
              <a:rPr lang="en-US"/>
              <a:t>-BRAT diet: bananas,        rice, apples or applesauce, and dry toast.</a:t>
            </a:r>
          </a:p>
          <a:p>
            <a:r>
              <a:rPr lang="en-US"/>
              <a:t>-Avoid diarrhea medications</a:t>
            </a:r>
          </a:p>
        </p:txBody>
      </p:sp>
      <p:sp>
        <p:nvSpPr>
          <p:cNvPr id="7174" name="Text Box 6"/>
          <p:cNvSpPr txBox="1">
            <a:spLocks noChangeArrowheads="1"/>
          </p:cNvSpPr>
          <p:nvPr/>
        </p:nvSpPr>
        <p:spPr bwMode="auto">
          <a:xfrm>
            <a:off x="685800" y="1600200"/>
            <a:ext cx="4800600" cy="1646238"/>
          </a:xfrm>
          <a:prstGeom prst="rect">
            <a:avLst/>
          </a:prstGeom>
          <a:noFill/>
          <a:ln w="9525">
            <a:noFill/>
            <a:miter lim="800000"/>
            <a:headEnd/>
            <a:tailEnd/>
          </a:ln>
          <a:effectLst/>
        </p:spPr>
        <p:txBody>
          <a:bodyPr>
            <a:spAutoFit/>
          </a:bodyPr>
          <a:lstStyle/>
          <a:p>
            <a:pPr>
              <a:spcBef>
                <a:spcPct val="50000"/>
              </a:spcBef>
            </a:pPr>
            <a:r>
              <a:rPr lang="en-US" sz="2200"/>
              <a:t>Diarrhea is </a:t>
            </a:r>
            <a:r>
              <a:rPr lang="en-US" sz="2200" b="1"/>
              <a:t>defined</a:t>
            </a:r>
            <a:r>
              <a:rPr lang="en-US" sz="2200"/>
              <a:t> as:</a:t>
            </a:r>
            <a:r>
              <a:rPr lang="en-US"/>
              <a:t> </a:t>
            </a:r>
            <a:r>
              <a:rPr lang="en-US" sz="2000"/>
              <a:t>A familiar phenomenon with unusually frequent or unusually liquid bowel movements, excessive watery evacuations of fecal material.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dirty="0" smtClean="0"/>
              <a:t>The Mouth</a:t>
            </a:r>
          </a:p>
        </p:txBody>
      </p:sp>
      <p:sp>
        <p:nvSpPr>
          <p:cNvPr id="3" name="Content Placeholder 2"/>
          <p:cNvSpPr>
            <a:spLocks noGrp="1"/>
          </p:cNvSpPr>
          <p:nvPr>
            <p:ph idx="1"/>
          </p:nvPr>
        </p:nvSpPr>
        <p:spPr>
          <a:xfrm>
            <a:off x="4800600" y="1447800"/>
            <a:ext cx="3886200" cy="4678363"/>
          </a:xfrm>
        </p:spPr>
        <p:txBody>
          <a:bodyPr rtlCol="0">
            <a:normAutofit lnSpcReduction="10000"/>
          </a:bodyPr>
          <a:lstStyle/>
          <a:p>
            <a:pPr fontAlgn="auto">
              <a:spcAft>
                <a:spcPts val="0"/>
              </a:spcAft>
              <a:buFont typeface="Arial" pitchFamily="34" charset="0"/>
              <a:buChar char="•"/>
              <a:defRPr/>
            </a:pPr>
            <a:r>
              <a:rPr lang="en-US" dirty="0" smtClean="0"/>
              <a:t>The mouth is where the digestive system begins.</a:t>
            </a:r>
          </a:p>
          <a:p>
            <a:pPr fontAlgn="auto">
              <a:spcAft>
                <a:spcPts val="0"/>
              </a:spcAft>
              <a:buFont typeface="Arial" pitchFamily="34" charset="0"/>
              <a:buChar char="•"/>
              <a:defRPr/>
            </a:pPr>
            <a:r>
              <a:rPr lang="en-US" dirty="0" smtClean="0"/>
              <a:t>It chews food and combines it with saliva which brings it to a form that is easier for your stomach to break down.</a:t>
            </a:r>
          </a:p>
          <a:p>
            <a:pPr fontAlgn="auto">
              <a:spcAft>
                <a:spcPts val="0"/>
              </a:spcAft>
              <a:buFont typeface="Arial" pitchFamily="34" charset="0"/>
              <a:buChar char="•"/>
              <a:defRPr/>
            </a:pPr>
            <a:endParaRPr lang="en-US" dirty="0" smtClean="0"/>
          </a:p>
        </p:txBody>
      </p:sp>
      <p:pic>
        <p:nvPicPr>
          <p:cNvPr id="14339" name="Picture 2" descr="http://www.cksinfo.com/clipart/medicine/anatomy/mouth-diagram.png"/>
          <p:cNvPicPr>
            <a:picLocks noChangeAspect="1" noChangeArrowheads="1"/>
          </p:cNvPicPr>
          <p:nvPr/>
        </p:nvPicPr>
        <p:blipFill>
          <a:blip r:embed="rId2" cstate="print"/>
          <a:srcRect/>
          <a:stretch>
            <a:fillRect/>
          </a:stretch>
        </p:blipFill>
        <p:spPr bwMode="auto">
          <a:xfrm>
            <a:off x="381000" y="1752600"/>
            <a:ext cx="4448175" cy="3848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ppt_x"/>
                                          </p:val>
                                        </p:tav>
                                        <p:tav tm="100000">
                                          <p:val>
                                            <p:strVal val="#ppt_x"/>
                                          </p:val>
                                        </p:tav>
                                      </p:tavLst>
                                    </p:anim>
                                    <p:anim calcmode="lin" valueType="num">
                                      <p:cBhvr additive="base">
                                        <p:cTn id="8" dur="500" fill="hold"/>
                                        <p:tgtEl>
                                          <p:spTgt spid="143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339"/>
                                        </p:tgtEl>
                                        <p:attrNameLst>
                                          <p:attrName>style.visibility</p:attrName>
                                        </p:attrNameLst>
                                      </p:cBhvr>
                                      <p:to>
                                        <p:strVal val="visible"/>
                                      </p:to>
                                    </p:set>
                                    <p:anim calcmode="lin" valueType="num">
                                      <p:cBhvr additive="base">
                                        <p:cTn id="23" dur="500" fill="hold"/>
                                        <p:tgtEl>
                                          <p:spTgt spid="14339"/>
                                        </p:tgtEl>
                                        <p:attrNameLst>
                                          <p:attrName>ppt_x</p:attrName>
                                        </p:attrNameLst>
                                      </p:cBhvr>
                                      <p:tavLst>
                                        <p:tav tm="0">
                                          <p:val>
                                            <p:strVal val="#ppt_x"/>
                                          </p:val>
                                        </p:tav>
                                        <p:tav tm="100000">
                                          <p:val>
                                            <p:strVal val="#ppt_x"/>
                                          </p:val>
                                        </p:tav>
                                      </p:tavLst>
                                    </p:anim>
                                    <p:anim calcmode="lin" valueType="num">
                                      <p:cBhvr additive="base">
                                        <p:cTn id="24"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Throw Up/ Vomit</a:t>
            </a:r>
          </a:p>
        </p:txBody>
      </p:sp>
      <p:sp>
        <p:nvSpPr>
          <p:cNvPr id="12291" name="Rectangle 3"/>
          <p:cNvSpPr>
            <a:spLocks noGrp="1" noChangeArrowheads="1"/>
          </p:cNvSpPr>
          <p:nvPr>
            <p:ph type="body" idx="1"/>
          </p:nvPr>
        </p:nvSpPr>
        <p:spPr>
          <a:xfrm>
            <a:off x="304800" y="1600200"/>
            <a:ext cx="4876800" cy="1524000"/>
          </a:xfrm>
        </p:spPr>
        <p:txBody>
          <a:bodyPr/>
          <a:lstStyle/>
          <a:p>
            <a:pPr>
              <a:lnSpc>
                <a:spcPct val="90000"/>
              </a:lnSpc>
            </a:pPr>
            <a:r>
              <a:rPr lang="en-US" sz="2200"/>
              <a:t>Throw up or vomit is defined as:</a:t>
            </a:r>
            <a:r>
              <a:rPr lang="en-US" sz="1900"/>
              <a:t>To eject part or all of the contents of the stomach through the mouth, usually in a series of involuntary spasmic movements. </a:t>
            </a:r>
          </a:p>
        </p:txBody>
      </p:sp>
      <p:sp>
        <p:nvSpPr>
          <p:cNvPr id="12292" name="Text Box 4"/>
          <p:cNvSpPr txBox="1">
            <a:spLocks noChangeArrowheads="1"/>
          </p:cNvSpPr>
          <p:nvPr/>
        </p:nvSpPr>
        <p:spPr bwMode="auto">
          <a:xfrm>
            <a:off x="609600" y="3048000"/>
            <a:ext cx="4191000" cy="3525838"/>
          </a:xfrm>
          <a:prstGeom prst="rect">
            <a:avLst/>
          </a:prstGeom>
          <a:noFill/>
          <a:ln w="9525">
            <a:noFill/>
            <a:miter lim="800000"/>
            <a:headEnd/>
            <a:tailEnd/>
          </a:ln>
          <a:effectLst/>
        </p:spPr>
        <p:txBody>
          <a:bodyPr>
            <a:spAutoFit/>
          </a:bodyPr>
          <a:lstStyle/>
          <a:p>
            <a:r>
              <a:rPr lang="en-US" b="1"/>
              <a:t>Symptoms Of Vomiting:</a:t>
            </a:r>
            <a:endParaRPr lang="en-US"/>
          </a:p>
          <a:p>
            <a:r>
              <a:rPr lang="en-US"/>
              <a:t>-Involuntary expulsion of food from mouth and nose </a:t>
            </a:r>
          </a:p>
          <a:p>
            <a:r>
              <a:rPr lang="en-US"/>
              <a:t>-Increased saliva </a:t>
            </a:r>
          </a:p>
          <a:p>
            <a:r>
              <a:rPr lang="en-US"/>
              <a:t>-Dizziness </a:t>
            </a:r>
          </a:p>
          <a:p>
            <a:r>
              <a:rPr lang="en-US"/>
              <a:t>-Light-headedness </a:t>
            </a:r>
          </a:p>
          <a:p>
            <a:r>
              <a:rPr lang="en-US"/>
              <a:t>-Difficulty in swallowing food or liquid </a:t>
            </a:r>
          </a:p>
          <a:p>
            <a:r>
              <a:rPr lang="en-US"/>
              <a:t>-Changes in skin temperature </a:t>
            </a:r>
          </a:p>
          <a:p>
            <a:r>
              <a:rPr lang="en-US"/>
              <a:t>-Increase in heartbeat rate </a:t>
            </a:r>
          </a:p>
          <a:p>
            <a:r>
              <a:rPr lang="en-US"/>
              <a:t>-Increased sensitivity to certain smells </a:t>
            </a:r>
          </a:p>
          <a:p>
            <a:r>
              <a:rPr lang="en-US"/>
              <a:t>-Changes in the taste of some foods</a:t>
            </a:r>
          </a:p>
          <a:p>
            <a:pPr>
              <a:spcBef>
                <a:spcPct val="50000"/>
              </a:spcBef>
            </a:pPr>
            <a:endParaRPr lang="en-US"/>
          </a:p>
        </p:txBody>
      </p:sp>
      <p:sp>
        <p:nvSpPr>
          <p:cNvPr id="12293" name="Text Box 5"/>
          <p:cNvSpPr txBox="1">
            <a:spLocks noChangeArrowheads="1"/>
          </p:cNvSpPr>
          <p:nvPr/>
        </p:nvSpPr>
        <p:spPr bwMode="auto">
          <a:xfrm>
            <a:off x="5257800" y="4876800"/>
            <a:ext cx="3124200" cy="1096963"/>
          </a:xfrm>
          <a:prstGeom prst="rect">
            <a:avLst/>
          </a:prstGeom>
          <a:noFill/>
          <a:ln w="9525">
            <a:noFill/>
            <a:miter lim="800000"/>
            <a:headEnd/>
            <a:tailEnd/>
          </a:ln>
          <a:effectLst/>
        </p:spPr>
        <p:txBody>
          <a:bodyPr>
            <a:spAutoFit/>
          </a:bodyPr>
          <a:lstStyle/>
          <a:p>
            <a:pPr>
              <a:spcBef>
                <a:spcPct val="50000"/>
              </a:spcBef>
            </a:pPr>
            <a:r>
              <a:rPr lang="en-US" sz="2200"/>
              <a:t>Prevention: DON’T EAT FAST or FOODS YOU DON’T LIKE</a:t>
            </a:r>
          </a:p>
        </p:txBody>
      </p:sp>
      <p:sp>
        <p:nvSpPr>
          <p:cNvPr id="12294" name="Text Box 6"/>
          <p:cNvSpPr txBox="1">
            <a:spLocks noChangeArrowheads="1"/>
          </p:cNvSpPr>
          <p:nvPr/>
        </p:nvSpPr>
        <p:spPr bwMode="auto">
          <a:xfrm>
            <a:off x="5181600" y="2590800"/>
            <a:ext cx="3352800" cy="2449513"/>
          </a:xfrm>
          <a:prstGeom prst="rect">
            <a:avLst/>
          </a:prstGeom>
          <a:noFill/>
          <a:ln w="9525">
            <a:noFill/>
            <a:miter lim="800000"/>
            <a:headEnd/>
            <a:tailEnd/>
          </a:ln>
          <a:effectLst/>
        </p:spPr>
        <p:txBody>
          <a:bodyPr>
            <a:spAutoFit/>
          </a:bodyPr>
          <a:lstStyle/>
          <a:p>
            <a:pPr>
              <a:spcBef>
                <a:spcPct val="50000"/>
              </a:spcBef>
            </a:pPr>
            <a:r>
              <a:rPr lang="en-US" sz="2200" b="1"/>
              <a:t>Causes of Vomiting:</a:t>
            </a:r>
            <a:r>
              <a:rPr lang="en-US" sz="2200"/>
              <a:t> </a:t>
            </a:r>
          </a:p>
          <a:p>
            <a:r>
              <a:rPr lang="en-US"/>
              <a:t>-</a:t>
            </a:r>
            <a:r>
              <a:rPr lang="en-US" sz="1900"/>
              <a:t>central causes (signals from the brain)</a:t>
            </a:r>
            <a:br>
              <a:rPr lang="en-US" sz="1900"/>
            </a:br>
            <a:r>
              <a:rPr lang="en-US" sz="1900"/>
              <a:t>-association with another illnesses </a:t>
            </a:r>
          </a:p>
          <a:p>
            <a:r>
              <a:rPr lang="en-US" sz="1900"/>
              <a:t>-medications and medical treatments</a:t>
            </a:r>
            <a:br>
              <a:rPr lang="en-US" sz="1900"/>
            </a:br>
            <a:endParaRPr lang="en-US" sz="19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429000" y="1219200"/>
            <a:ext cx="4800600" cy="1143000"/>
          </a:xfrm>
        </p:spPr>
        <p:txBody>
          <a:bodyPr/>
          <a:lstStyle/>
          <a:p>
            <a:r>
              <a:rPr lang="en-US" sz="2200"/>
              <a:t>This is a picture of acid reflux - which is the burning in or around your stomach from eating food. </a:t>
            </a:r>
            <a:br>
              <a:rPr lang="en-US" sz="2200"/>
            </a:br>
            <a:r>
              <a:rPr lang="en-US" sz="2200">
                <a:sym typeface="Wingdings" pitchFamily="2" charset="2"/>
              </a:rPr>
              <a:t></a:t>
            </a:r>
            <a:endParaRPr lang="en-US" sz="2200"/>
          </a:p>
        </p:txBody>
      </p:sp>
      <p:sp>
        <p:nvSpPr>
          <p:cNvPr id="11267" name="Rectangle 3"/>
          <p:cNvSpPr>
            <a:spLocks noGrp="1" noChangeArrowheads="1"/>
          </p:cNvSpPr>
          <p:nvPr>
            <p:ph type="body" idx="1"/>
          </p:nvPr>
        </p:nvSpPr>
        <p:spPr>
          <a:xfrm>
            <a:off x="381000" y="2971800"/>
            <a:ext cx="8229600" cy="4525963"/>
          </a:xfrm>
        </p:spPr>
        <p:txBody>
          <a:bodyPr/>
          <a:lstStyle/>
          <a:p>
            <a:pPr>
              <a:buFontTx/>
              <a:buNone/>
            </a:pPr>
            <a:endParaRPr lang="en-US"/>
          </a:p>
          <a:p>
            <a:pPr>
              <a:buFontTx/>
              <a:buNone/>
            </a:pPr>
            <a:endParaRPr lang="en-US"/>
          </a:p>
          <a:p>
            <a:pPr>
              <a:buFontTx/>
              <a:buNone/>
            </a:pPr>
            <a:endParaRPr lang="en-US"/>
          </a:p>
          <a:p>
            <a:pPr>
              <a:buFontTx/>
              <a:buNone/>
            </a:pPr>
            <a:endParaRPr lang="en-US"/>
          </a:p>
        </p:txBody>
      </p:sp>
      <p:pic>
        <p:nvPicPr>
          <p:cNvPr id="11268" name="Picture 4" descr="stomach_flames"/>
          <p:cNvPicPr>
            <a:picLocks noChangeAspect="1" noChangeArrowheads="1"/>
          </p:cNvPicPr>
          <p:nvPr/>
        </p:nvPicPr>
        <p:blipFill>
          <a:blip r:embed="rId3" cstate="print"/>
          <a:srcRect/>
          <a:stretch>
            <a:fillRect/>
          </a:stretch>
        </p:blipFill>
        <p:spPr bwMode="auto">
          <a:xfrm>
            <a:off x="838200" y="304800"/>
            <a:ext cx="2132013" cy="2428875"/>
          </a:xfrm>
          <a:prstGeom prst="rect">
            <a:avLst/>
          </a:prstGeom>
          <a:noFill/>
        </p:spPr>
      </p:pic>
      <p:pic>
        <p:nvPicPr>
          <p:cNvPr id="11269" name="Picture 5" descr="Diarrhea"/>
          <p:cNvPicPr>
            <a:picLocks noChangeAspect="1" noChangeArrowheads="1"/>
          </p:cNvPicPr>
          <p:nvPr/>
        </p:nvPicPr>
        <p:blipFill>
          <a:blip r:embed="rId4" cstate="print"/>
          <a:srcRect/>
          <a:stretch>
            <a:fillRect/>
          </a:stretch>
        </p:blipFill>
        <p:spPr bwMode="auto">
          <a:xfrm>
            <a:off x="914400" y="3048000"/>
            <a:ext cx="2667000" cy="2952750"/>
          </a:xfrm>
          <a:prstGeom prst="rect">
            <a:avLst/>
          </a:prstGeom>
          <a:noFill/>
          <a:ln w="9525">
            <a:noFill/>
            <a:miter lim="800000"/>
            <a:headEnd/>
            <a:tailEnd/>
          </a:ln>
        </p:spPr>
      </p:pic>
      <p:sp>
        <p:nvSpPr>
          <p:cNvPr id="11270" name="Text Box 6"/>
          <p:cNvSpPr txBox="1">
            <a:spLocks noChangeArrowheads="1"/>
          </p:cNvSpPr>
          <p:nvPr/>
        </p:nvSpPr>
        <p:spPr bwMode="auto">
          <a:xfrm>
            <a:off x="3810000" y="3505200"/>
            <a:ext cx="4876800" cy="1766888"/>
          </a:xfrm>
          <a:prstGeom prst="rect">
            <a:avLst/>
          </a:prstGeom>
          <a:noFill/>
          <a:ln w="9525">
            <a:noFill/>
            <a:miter lim="800000"/>
            <a:headEnd/>
            <a:tailEnd/>
          </a:ln>
          <a:effectLst/>
        </p:spPr>
        <p:txBody>
          <a:bodyPr>
            <a:spAutoFit/>
          </a:bodyPr>
          <a:lstStyle/>
          <a:p>
            <a:pPr>
              <a:spcBef>
                <a:spcPct val="50000"/>
              </a:spcBef>
            </a:pPr>
            <a:r>
              <a:rPr lang="en-US" sz="2200"/>
              <a:t>Diarrhea causes death amongst young children and is just too much water in the stool. Diarrhea could also lead to dehydration.</a:t>
            </a:r>
            <a:br>
              <a:rPr lang="en-US" sz="2200"/>
            </a:br>
            <a:r>
              <a:rPr lang="en-US" sz="2200"/>
              <a:t>		</a:t>
            </a:r>
            <a:r>
              <a:rPr lang="en-US">
                <a:sym typeface="Wingdings" pitchFamily="2" charset="2"/>
              </a:rPr>
              <a:t></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en-US"/>
          </a:p>
        </p:txBody>
      </p:sp>
      <p:sp>
        <p:nvSpPr>
          <p:cNvPr id="13315" name="Rectangle 3"/>
          <p:cNvSpPr>
            <a:spLocks noGrp="1" noChangeArrowheads="1"/>
          </p:cNvSpPr>
          <p:nvPr>
            <p:ph type="body" idx="1"/>
          </p:nvPr>
        </p:nvSpPr>
        <p:spPr/>
        <p:txBody>
          <a:bodyPr/>
          <a:lstStyle/>
          <a:p>
            <a:pPr>
              <a:buFontTx/>
              <a:buNone/>
            </a:pPr>
            <a:endParaRPr lang="en-US"/>
          </a:p>
          <a:p>
            <a:pPr>
              <a:buFontTx/>
              <a:buNone/>
            </a:pPr>
            <a:endParaRPr lang="en-US"/>
          </a:p>
          <a:p>
            <a:pPr>
              <a:buFontTx/>
              <a:buNone/>
            </a:pPr>
            <a:endParaRPr lang="en-US"/>
          </a:p>
          <a:p>
            <a:pPr algn="ctr">
              <a:buFontTx/>
              <a:buNone/>
            </a:pPr>
            <a:r>
              <a:rPr lang="en-US"/>
              <a:t>The 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dirty="0" smtClean="0"/>
              <a:t>Esophagus</a:t>
            </a:r>
          </a:p>
        </p:txBody>
      </p:sp>
      <p:sp>
        <p:nvSpPr>
          <p:cNvPr id="3" name="Content Placeholder 2"/>
          <p:cNvSpPr>
            <a:spLocks noGrp="1"/>
          </p:cNvSpPr>
          <p:nvPr>
            <p:ph idx="1"/>
          </p:nvPr>
        </p:nvSpPr>
        <p:spPr>
          <a:xfrm>
            <a:off x="3886200" y="1905000"/>
            <a:ext cx="5105400" cy="4449763"/>
          </a:xfrm>
        </p:spPr>
        <p:txBody>
          <a:bodyPr rtlCol="0">
            <a:normAutofit fontScale="70000" lnSpcReduction="20000"/>
          </a:bodyPr>
          <a:lstStyle/>
          <a:p>
            <a:pPr fontAlgn="auto">
              <a:spcAft>
                <a:spcPts val="0"/>
              </a:spcAft>
              <a:buFont typeface="Arial" pitchFamily="34" charset="0"/>
              <a:buChar char="•"/>
              <a:defRPr/>
            </a:pPr>
            <a:r>
              <a:rPr lang="en-US" dirty="0" smtClean="0"/>
              <a:t>The esophagus starts in the throat, or pharynx.</a:t>
            </a:r>
          </a:p>
          <a:p>
            <a:pPr fontAlgn="auto">
              <a:spcAft>
                <a:spcPts val="0"/>
              </a:spcAft>
              <a:buFont typeface="Arial" pitchFamily="34" charset="0"/>
              <a:buChar char="•"/>
              <a:defRPr/>
            </a:pPr>
            <a:r>
              <a:rPr lang="en-US" dirty="0" smtClean="0"/>
              <a:t>It then proceeds to trachea and then into the stomach in the abdomen region.</a:t>
            </a:r>
          </a:p>
          <a:p>
            <a:pPr fontAlgn="auto">
              <a:spcAft>
                <a:spcPts val="0"/>
              </a:spcAft>
              <a:buFont typeface="Arial" pitchFamily="34" charset="0"/>
              <a:buChar char="•"/>
              <a:defRPr/>
            </a:pPr>
            <a:r>
              <a:rPr lang="en-US" dirty="0" smtClean="0"/>
              <a:t>Its main purpose is to move chewed food from the mouth to the stomach.</a:t>
            </a:r>
          </a:p>
          <a:p>
            <a:pPr fontAlgn="auto">
              <a:spcAft>
                <a:spcPts val="0"/>
              </a:spcAft>
              <a:buFont typeface="Arial" pitchFamily="34" charset="0"/>
              <a:buChar char="•"/>
              <a:defRPr/>
            </a:pPr>
            <a:r>
              <a:rPr lang="en-US" dirty="0" smtClean="0"/>
              <a:t>The food is delivered to the stomach by a series of muscular contractions also known as peristalsis.</a:t>
            </a:r>
          </a:p>
          <a:p>
            <a:pPr fontAlgn="auto">
              <a:spcAft>
                <a:spcPts val="0"/>
              </a:spcAft>
              <a:buFont typeface="Arial" pitchFamily="34" charset="0"/>
              <a:buChar char="•"/>
              <a:defRPr/>
            </a:pPr>
            <a:r>
              <a:rPr lang="en-US" dirty="0" smtClean="0"/>
              <a:t>It plays no purpose in actually absorbing food.</a:t>
            </a:r>
            <a:endParaRPr lang="en-US" dirty="0"/>
          </a:p>
        </p:txBody>
      </p:sp>
      <p:pic>
        <p:nvPicPr>
          <p:cNvPr id="15363" name="Picture 2" descr="http://cancergrace.org/radiation/files/2008/08/colorstomach-esophagus.jpg"/>
          <p:cNvPicPr>
            <a:picLocks noChangeAspect="1" noChangeArrowheads="1"/>
          </p:cNvPicPr>
          <p:nvPr/>
        </p:nvPicPr>
        <p:blipFill>
          <a:blip r:embed="rId2" cstate="print"/>
          <a:srcRect/>
          <a:stretch>
            <a:fillRect/>
          </a:stretch>
        </p:blipFill>
        <p:spPr bwMode="auto">
          <a:xfrm>
            <a:off x="0" y="1981200"/>
            <a:ext cx="3933825" cy="3381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5361"/>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mph" presetSubtype="0" grpId="0" nodeType="clickEffect">
                                  <p:stCondLst>
                                    <p:cond delay="0"/>
                                  </p:stCondLst>
                                  <p:childTnLst>
                                    <p:set>
                                      <p:cBhvr override="childStyle">
                                        <p:cTn id="10" dur="indefinite"/>
                                        <p:tgtEl>
                                          <p:spTgt spid="3">
                                            <p:txEl>
                                              <p:pRg st="0" end="0"/>
                                            </p:txEl>
                                          </p:spTgt>
                                        </p:tgtEl>
                                        <p:attrNameLst>
                                          <p:attrName>style.fontFamily</p:attrName>
                                        </p:attrNameLst>
                                      </p:cBhvr>
                                      <p:to>
                                        <p:strVal val="Times New Roman"/>
                                      </p:to>
                                    </p:set>
                                  </p:childTnLst>
                                </p:cTn>
                              </p:par>
                            </p:childTnLst>
                          </p:cTn>
                        </p:par>
                      </p:childTnLst>
                    </p:cTn>
                  </p:par>
                  <p:par>
                    <p:cTn id="11" fill="hold">
                      <p:stCondLst>
                        <p:cond delay="indefinite"/>
                      </p:stCondLst>
                      <p:childTnLst>
                        <p:par>
                          <p:cTn id="12" fill="hold">
                            <p:stCondLst>
                              <p:cond delay="0"/>
                            </p:stCondLst>
                            <p:childTnLst>
                              <p:par>
                                <p:cTn id="13" presetID="2" presetClass="emph" presetSubtype="0" grpId="0" nodeType="clickEffect">
                                  <p:stCondLst>
                                    <p:cond delay="0"/>
                                  </p:stCondLst>
                                  <p:childTnLst>
                                    <p:set>
                                      <p:cBhvr override="childStyle">
                                        <p:cTn id="14" dur="indefinite"/>
                                        <p:tgtEl>
                                          <p:spTgt spid="3">
                                            <p:txEl>
                                              <p:pRg st="1" end="1"/>
                                            </p:txEl>
                                          </p:spTgt>
                                        </p:tgtEl>
                                        <p:attrNameLst>
                                          <p:attrName>style.fontFamily</p:attrName>
                                        </p:attrNameLst>
                                      </p:cBhvr>
                                      <p:to>
                                        <p:strVal val="Times New Roman"/>
                                      </p:to>
                                    </p:set>
                                  </p:childTnLst>
                                </p:cTn>
                              </p:par>
                            </p:childTnLst>
                          </p:cTn>
                        </p:par>
                      </p:childTnLst>
                    </p:cTn>
                  </p:par>
                  <p:par>
                    <p:cTn id="15" fill="hold">
                      <p:stCondLst>
                        <p:cond delay="indefinite"/>
                      </p:stCondLst>
                      <p:childTnLst>
                        <p:par>
                          <p:cTn id="16" fill="hold">
                            <p:stCondLst>
                              <p:cond delay="0"/>
                            </p:stCondLst>
                            <p:childTnLst>
                              <p:par>
                                <p:cTn id="17" presetID="2" presetClass="emph" presetSubtype="0" grpId="0" nodeType="clickEffect">
                                  <p:stCondLst>
                                    <p:cond delay="0"/>
                                  </p:stCondLst>
                                  <p:childTnLst>
                                    <p:set>
                                      <p:cBhvr override="childStyle">
                                        <p:cTn id="18" dur="indefinite"/>
                                        <p:tgtEl>
                                          <p:spTgt spid="3">
                                            <p:txEl>
                                              <p:pRg st="2" end="2"/>
                                            </p:txEl>
                                          </p:spTgt>
                                        </p:tgtEl>
                                        <p:attrNameLst>
                                          <p:attrName>style.fontFamily</p:attrName>
                                        </p:attrNameLst>
                                      </p:cBhvr>
                                      <p:to>
                                        <p:strVal val="Times New Roman"/>
                                      </p:to>
                                    </p:set>
                                  </p:childTnLst>
                                </p:cTn>
                              </p:par>
                            </p:childTnLst>
                          </p:cTn>
                        </p:par>
                      </p:childTnLst>
                    </p:cTn>
                  </p:par>
                  <p:par>
                    <p:cTn id="19" fill="hold">
                      <p:stCondLst>
                        <p:cond delay="indefinite"/>
                      </p:stCondLst>
                      <p:childTnLst>
                        <p:par>
                          <p:cTn id="20" fill="hold">
                            <p:stCondLst>
                              <p:cond delay="0"/>
                            </p:stCondLst>
                            <p:childTnLst>
                              <p:par>
                                <p:cTn id="21" presetID="2" presetClass="emph" presetSubtype="0" grpId="0" nodeType="clickEffect">
                                  <p:stCondLst>
                                    <p:cond delay="0"/>
                                  </p:stCondLst>
                                  <p:childTnLst>
                                    <p:set>
                                      <p:cBhvr override="childStyle">
                                        <p:cTn id="22" dur="indefinite"/>
                                        <p:tgtEl>
                                          <p:spTgt spid="3">
                                            <p:txEl>
                                              <p:pRg st="3" end="3"/>
                                            </p:txEl>
                                          </p:spTgt>
                                        </p:tgtEl>
                                        <p:attrNameLst>
                                          <p:attrName>style.fontFamily</p:attrName>
                                        </p:attrNameLst>
                                      </p:cBhvr>
                                      <p:to>
                                        <p:strVal val="Times New Roman"/>
                                      </p:to>
                                    </p:set>
                                  </p:childTnLst>
                                </p:cTn>
                              </p:par>
                            </p:childTnLst>
                          </p:cTn>
                        </p:par>
                      </p:childTnLst>
                    </p:cTn>
                  </p:par>
                  <p:par>
                    <p:cTn id="23" fill="hold">
                      <p:stCondLst>
                        <p:cond delay="indefinite"/>
                      </p:stCondLst>
                      <p:childTnLst>
                        <p:par>
                          <p:cTn id="24" fill="hold">
                            <p:stCondLst>
                              <p:cond delay="0"/>
                            </p:stCondLst>
                            <p:childTnLst>
                              <p:par>
                                <p:cTn id="25" presetID="2" presetClass="emph" presetSubtype="0" grpId="0" nodeType="clickEffect">
                                  <p:stCondLst>
                                    <p:cond delay="0"/>
                                  </p:stCondLst>
                                  <p:childTnLst>
                                    <p:set>
                                      <p:cBhvr override="childStyle">
                                        <p:cTn id="26" dur="indefinite"/>
                                        <p:tgtEl>
                                          <p:spTgt spid="3">
                                            <p:txEl>
                                              <p:pRg st="4" end="4"/>
                                            </p:txEl>
                                          </p:spTgt>
                                        </p:tgtEl>
                                        <p:attrNameLst>
                                          <p:attrName>style.fontFamily</p:attrName>
                                        </p:attrNameLst>
                                      </p:cBhvr>
                                      <p:to>
                                        <p:strVal val="Times New Roman"/>
                                      </p:to>
                                    </p:se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21600000">
                                      <p:cBhvr>
                                        <p:cTn id="30" dur="2000" fill="hold"/>
                                        <p:tgtEl>
                                          <p:spTgt spid="153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dirty="0" smtClean="0"/>
              <a:t>Stomach</a:t>
            </a:r>
          </a:p>
        </p:txBody>
      </p:sp>
      <p:sp>
        <p:nvSpPr>
          <p:cNvPr id="3" name="Content Placeholder 2"/>
          <p:cNvSpPr>
            <a:spLocks noGrp="1"/>
          </p:cNvSpPr>
          <p:nvPr>
            <p:ph idx="1"/>
          </p:nvPr>
        </p:nvSpPr>
        <p:spPr>
          <a:xfrm>
            <a:off x="3505200" y="1676400"/>
            <a:ext cx="5638800" cy="4525963"/>
          </a:xfrm>
        </p:spPr>
        <p:txBody>
          <a:bodyPr rtlCol="0">
            <a:normAutofit fontScale="77500" lnSpcReduction="20000"/>
          </a:bodyPr>
          <a:lstStyle/>
          <a:p>
            <a:pPr fontAlgn="auto">
              <a:spcAft>
                <a:spcPts val="0"/>
              </a:spcAft>
              <a:buFont typeface="Arial" pitchFamily="34" charset="0"/>
              <a:buChar char="•"/>
              <a:defRPr/>
            </a:pPr>
            <a:r>
              <a:rPr lang="en-US" dirty="0" smtClean="0"/>
              <a:t>The stomach receives Bolus, or chewed food, from the esophagus and excretes acids and enzymes that break down the food.</a:t>
            </a:r>
          </a:p>
          <a:p>
            <a:pPr fontAlgn="auto">
              <a:spcAft>
                <a:spcPts val="0"/>
              </a:spcAft>
              <a:buFont typeface="Arial" pitchFamily="34" charset="0"/>
              <a:buChar char="•"/>
              <a:defRPr/>
            </a:pPr>
            <a:r>
              <a:rPr lang="en-US" dirty="0" smtClean="0"/>
              <a:t>Peristalsis is the process of churning that the stomach does to help break down food.</a:t>
            </a:r>
          </a:p>
          <a:p>
            <a:pPr fontAlgn="auto">
              <a:spcAft>
                <a:spcPts val="0"/>
              </a:spcAft>
              <a:buFont typeface="Arial" pitchFamily="34" charset="0"/>
              <a:buChar char="•"/>
              <a:defRPr/>
            </a:pPr>
            <a:r>
              <a:rPr lang="en-US" dirty="0" smtClean="0"/>
              <a:t>It releases proteases, which are enzymes that break down protein.</a:t>
            </a:r>
          </a:p>
          <a:p>
            <a:pPr fontAlgn="auto">
              <a:spcAft>
                <a:spcPts val="0"/>
              </a:spcAft>
              <a:buFont typeface="Arial" pitchFamily="34" charset="0"/>
              <a:buChar char="•"/>
              <a:defRPr/>
            </a:pPr>
            <a:r>
              <a:rPr lang="en-US" dirty="0" smtClean="0"/>
              <a:t>The stomach is located in the upper part of the abdominal cavity, between the small intestine and esophagus.</a:t>
            </a:r>
            <a:endParaRPr lang="en-US" dirty="0"/>
          </a:p>
        </p:txBody>
      </p:sp>
      <p:pic>
        <p:nvPicPr>
          <p:cNvPr id="16387" name="Picture 2" descr="http://www.goteenforums.com/forums/img.cgi?i=52864"/>
          <p:cNvPicPr>
            <a:picLocks noChangeAspect="1" noChangeArrowheads="1"/>
          </p:cNvPicPr>
          <p:nvPr/>
        </p:nvPicPr>
        <p:blipFill>
          <a:blip r:embed="rId2" cstate="print"/>
          <a:srcRect/>
          <a:stretch>
            <a:fillRect/>
          </a:stretch>
        </p:blipFill>
        <p:spPr bwMode="auto">
          <a:xfrm>
            <a:off x="0" y="1676400"/>
            <a:ext cx="38100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 calcmode="lin" valueType="num">
                                      <p:cBhvr additive="base">
                                        <p:cTn id="7" dur="500" fill="hold"/>
                                        <p:tgtEl>
                                          <p:spTgt spid="16385"/>
                                        </p:tgtEl>
                                        <p:attrNameLst>
                                          <p:attrName>ppt_x</p:attrName>
                                        </p:attrNameLst>
                                      </p:cBhvr>
                                      <p:tavLst>
                                        <p:tav tm="0">
                                          <p:val>
                                            <p:strVal val="#ppt_x"/>
                                          </p:val>
                                        </p:tav>
                                        <p:tav tm="100000">
                                          <p:val>
                                            <p:strVal val="#ppt_x"/>
                                          </p:val>
                                        </p:tav>
                                      </p:tavLst>
                                    </p:anim>
                                    <p:anim calcmode="lin" valueType="num">
                                      <p:cBhvr additive="base">
                                        <p:cTn id="8" dur="5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6387"/>
                                        </p:tgtEl>
                                        <p:attrNameLst>
                                          <p:attrName>style.visibility</p:attrName>
                                        </p:attrNameLst>
                                      </p:cBhvr>
                                      <p:to>
                                        <p:strVal val="visible"/>
                                      </p:to>
                                    </p:set>
                                    <p:anim calcmode="lin" valueType="num">
                                      <p:cBhvr additive="base">
                                        <p:cTn id="37" dur="500" fill="hold"/>
                                        <p:tgtEl>
                                          <p:spTgt spid="16387"/>
                                        </p:tgtEl>
                                        <p:attrNameLst>
                                          <p:attrName>ppt_x</p:attrName>
                                        </p:attrNameLst>
                                      </p:cBhvr>
                                      <p:tavLst>
                                        <p:tav tm="0">
                                          <p:val>
                                            <p:strVal val="0-#ppt_w/2"/>
                                          </p:val>
                                        </p:tav>
                                        <p:tav tm="100000">
                                          <p:val>
                                            <p:strVal val="#ppt_x"/>
                                          </p:val>
                                        </p:tav>
                                      </p:tavLst>
                                    </p:anim>
                                    <p:anim calcmode="lin" valueType="num">
                                      <p:cBhvr additive="base">
                                        <p:cTn id="38"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dirty="0" smtClean="0"/>
              <a:t>Small Intestine</a:t>
            </a:r>
          </a:p>
        </p:txBody>
      </p:sp>
      <p:sp>
        <p:nvSpPr>
          <p:cNvPr id="3" name="Content Placeholder 2"/>
          <p:cNvSpPr>
            <a:spLocks noGrp="1"/>
          </p:cNvSpPr>
          <p:nvPr>
            <p:ph idx="1"/>
          </p:nvPr>
        </p:nvSpPr>
        <p:spPr>
          <a:xfrm>
            <a:off x="4419600" y="1219200"/>
            <a:ext cx="4495800" cy="4906963"/>
          </a:xfrm>
        </p:spPr>
        <p:txBody>
          <a:bodyPr rtlCol="0">
            <a:normAutofit fontScale="70000" lnSpcReduction="20000"/>
          </a:bodyPr>
          <a:lstStyle/>
          <a:p>
            <a:pPr fontAlgn="auto">
              <a:spcAft>
                <a:spcPts val="0"/>
              </a:spcAft>
              <a:buFont typeface="Arial" pitchFamily="34" charset="0"/>
              <a:buChar char="•"/>
              <a:defRPr/>
            </a:pPr>
            <a:r>
              <a:rPr lang="en-US" dirty="0" smtClean="0"/>
              <a:t>The small intestine is a 22 foot long tube that turns the semi digested matter in the stomach into a liquid form so nutrients can be extracted.</a:t>
            </a:r>
          </a:p>
          <a:p>
            <a:pPr fontAlgn="auto">
              <a:spcAft>
                <a:spcPts val="0"/>
              </a:spcAft>
              <a:buFont typeface="Arial" pitchFamily="34" charset="0"/>
              <a:buChar char="•"/>
              <a:defRPr/>
            </a:pPr>
            <a:r>
              <a:rPr lang="en-US" dirty="0" smtClean="0"/>
              <a:t>The broken down food in the stomach enters the small intestine through a valve that lets it in.</a:t>
            </a:r>
          </a:p>
          <a:p>
            <a:pPr fontAlgn="auto">
              <a:spcAft>
                <a:spcPts val="0"/>
              </a:spcAft>
              <a:buFont typeface="Arial" pitchFamily="34" charset="0"/>
              <a:buChar char="•"/>
              <a:defRPr/>
            </a:pPr>
            <a:r>
              <a:rPr lang="en-US" dirty="0" smtClean="0"/>
              <a:t>In the liquid state, the small intestine takes out nutrients from food that the body uses.</a:t>
            </a:r>
          </a:p>
          <a:p>
            <a:pPr fontAlgn="auto">
              <a:spcAft>
                <a:spcPts val="0"/>
              </a:spcAft>
              <a:buFont typeface="Arial" pitchFamily="34" charset="0"/>
              <a:buChar char="•"/>
              <a:defRPr/>
            </a:pPr>
            <a:r>
              <a:rPr lang="en-US" dirty="0" smtClean="0"/>
              <a:t>The small intestine uses enzymes from the pancreas.</a:t>
            </a:r>
          </a:p>
          <a:p>
            <a:pPr fontAlgn="auto">
              <a:spcAft>
                <a:spcPts val="0"/>
              </a:spcAft>
              <a:buFont typeface="Arial" pitchFamily="34" charset="0"/>
              <a:buChar char="•"/>
              <a:defRPr/>
            </a:pPr>
            <a:r>
              <a:rPr lang="en-US" dirty="0" smtClean="0"/>
              <a:t>It also uses bile from the liver to help break down food.</a:t>
            </a:r>
            <a:endParaRPr lang="en-US" dirty="0"/>
          </a:p>
        </p:txBody>
      </p:sp>
      <p:pic>
        <p:nvPicPr>
          <p:cNvPr id="17412" name="Picture 4" descr="8940"/>
          <p:cNvPicPr>
            <a:picLocks noChangeAspect="1" noChangeArrowheads="1"/>
          </p:cNvPicPr>
          <p:nvPr/>
        </p:nvPicPr>
        <p:blipFill>
          <a:blip r:embed="rId2" cstate="print"/>
          <a:srcRect/>
          <a:stretch>
            <a:fillRect/>
          </a:stretch>
        </p:blipFill>
        <p:spPr bwMode="auto">
          <a:xfrm>
            <a:off x="228600" y="1828800"/>
            <a:ext cx="3810000"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additive="base">
                                        <p:cTn id="7" dur="500" fill="hold"/>
                                        <p:tgtEl>
                                          <p:spTgt spid="17409"/>
                                        </p:tgtEl>
                                        <p:attrNameLst>
                                          <p:attrName>ppt_x</p:attrName>
                                        </p:attrNameLst>
                                      </p:cBhvr>
                                      <p:tavLst>
                                        <p:tav tm="0">
                                          <p:val>
                                            <p:strVal val="#ppt_x"/>
                                          </p:val>
                                        </p:tav>
                                        <p:tav tm="100000">
                                          <p:val>
                                            <p:strVal val="#ppt_x"/>
                                          </p:val>
                                        </p:tav>
                                      </p:tavLst>
                                    </p:anim>
                                    <p:anim calcmode="lin" valueType="num">
                                      <p:cBhvr additive="base">
                                        <p:cTn id="8" dur="500" fill="hold"/>
                                        <p:tgtEl>
                                          <p:spTgt spid="174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17409"/>
                                        </p:tgtEl>
                                        <p:attrNameLst>
                                          <p:attrName>style.visibility</p:attrName>
                                        </p:attrNameLst>
                                      </p:cBhvr>
                                      <p:to>
                                        <p:strVal val="visible"/>
                                      </p:to>
                                    </p:set>
                                    <p:anim calcmode="lin" valueType="num">
                                      <p:cBhvr additive="base">
                                        <p:cTn id="13" dur="500" fill="hold"/>
                                        <p:tgtEl>
                                          <p:spTgt spid="17409"/>
                                        </p:tgtEl>
                                        <p:attrNameLst>
                                          <p:attrName>ppt_x</p:attrName>
                                        </p:attrNameLst>
                                      </p:cBhvr>
                                      <p:tavLst>
                                        <p:tav tm="0">
                                          <p:val>
                                            <p:strVal val="#ppt_x"/>
                                          </p:val>
                                        </p:tav>
                                        <p:tav tm="100000">
                                          <p:val>
                                            <p:strVal val="#ppt_x"/>
                                          </p:val>
                                        </p:tav>
                                      </p:tavLst>
                                    </p:anim>
                                    <p:anim calcmode="lin" valueType="num">
                                      <p:cBhvr additive="base">
                                        <p:cTn id="14" dur="500" fill="hold"/>
                                        <p:tgtEl>
                                          <p:spTgt spid="1740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412"/>
                                        </p:tgtEl>
                                        <p:attrNameLst>
                                          <p:attrName>style.visibility</p:attrName>
                                        </p:attrNameLst>
                                      </p:cBhvr>
                                      <p:to>
                                        <p:strVal val="visible"/>
                                      </p:to>
                                    </p:set>
                                    <p:anim calcmode="lin" valueType="num">
                                      <p:cBhvr additive="base">
                                        <p:cTn id="49" dur="500" fill="hold"/>
                                        <p:tgtEl>
                                          <p:spTgt spid="17412"/>
                                        </p:tgtEl>
                                        <p:attrNameLst>
                                          <p:attrName>ppt_x</p:attrName>
                                        </p:attrNameLst>
                                      </p:cBhvr>
                                      <p:tavLst>
                                        <p:tav tm="0">
                                          <p:val>
                                            <p:strVal val="#ppt_x"/>
                                          </p:val>
                                        </p:tav>
                                        <p:tav tm="100000">
                                          <p:val>
                                            <p:strVal val="#ppt_x"/>
                                          </p:val>
                                        </p:tav>
                                      </p:tavLst>
                                    </p:anim>
                                    <p:anim calcmode="lin" valueType="num">
                                      <p:cBhvr additive="base">
                                        <p:cTn id="50"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09" grpId="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533400" y="0"/>
            <a:ext cx="8229600" cy="1143000"/>
          </a:xfrm>
        </p:spPr>
        <p:txBody>
          <a:bodyPr/>
          <a:lstStyle/>
          <a:p>
            <a:r>
              <a:rPr lang="en-US" dirty="0" smtClean="0"/>
              <a:t>Colon</a:t>
            </a:r>
          </a:p>
        </p:txBody>
      </p:sp>
      <p:sp>
        <p:nvSpPr>
          <p:cNvPr id="3" name="Content Placeholder 2"/>
          <p:cNvSpPr>
            <a:spLocks noGrp="1"/>
          </p:cNvSpPr>
          <p:nvPr>
            <p:ph idx="1"/>
          </p:nvPr>
        </p:nvSpPr>
        <p:spPr>
          <a:xfrm>
            <a:off x="3657600" y="914400"/>
            <a:ext cx="5486400" cy="5211763"/>
          </a:xfrm>
        </p:spPr>
        <p:txBody>
          <a:bodyPr>
            <a:normAutofit lnSpcReduction="10000"/>
          </a:bodyPr>
          <a:lstStyle/>
          <a:p>
            <a:pPr>
              <a:lnSpc>
                <a:spcPct val="80000"/>
              </a:lnSpc>
            </a:pPr>
            <a:r>
              <a:rPr lang="en-US" sz="2200" dirty="0" smtClean="0"/>
              <a:t>The colon is also known as the large intestine.</a:t>
            </a:r>
          </a:p>
          <a:p>
            <a:pPr>
              <a:lnSpc>
                <a:spcPct val="80000"/>
              </a:lnSpc>
            </a:pPr>
            <a:r>
              <a:rPr lang="en-US" sz="2200" dirty="0" smtClean="0"/>
              <a:t>It is six feet in length.</a:t>
            </a:r>
          </a:p>
          <a:p>
            <a:pPr>
              <a:lnSpc>
                <a:spcPct val="80000"/>
              </a:lnSpc>
            </a:pPr>
            <a:r>
              <a:rPr lang="en-US" sz="2200" dirty="0" smtClean="0"/>
              <a:t>The main function of the colon is to prepare the waste for excretion of the body.</a:t>
            </a:r>
          </a:p>
          <a:p>
            <a:pPr>
              <a:lnSpc>
                <a:spcPct val="80000"/>
              </a:lnSpc>
            </a:pPr>
            <a:r>
              <a:rPr lang="en-US" sz="2200" dirty="0" smtClean="0"/>
              <a:t>The colon takes the liquid stool from the small intestine and in the end turns it into a solid state.</a:t>
            </a:r>
          </a:p>
          <a:p>
            <a:pPr>
              <a:lnSpc>
                <a:spcPct val="80000"/>
              </a:lnSpc>
            </a:pPr>
            <a:r>
              <a:rPr lang="en-US" sz="2200" dirty="0" smtClean="0"/>
              <a:t>The colon takes out the water from stool so it becomes solid and stores it.</a:t>
            </a:r>
          </a:p>
          <a:p>
            <a:pPr>
              <a:lnSpc>
                <a:spcPct val="80000"/>
              </a:lnSpc>
            </a:pPr>
            <a:r>
              <a:rPr lang="en-US" sz="2200" dirty="0" smtClean="0"/>
              <a:t>Usually about once or twice per day, a “movement” of the bowels occur and the stored solid stool will move into the rectum, where it is released.</a:t>
            </a:r>
          </a:p>
          <a:p>
            <a:pPr>
              <a:lnSpc>
                <a:spcPct val="80000"/>
              </a:lnSpc>
            </a:pPr>
            <a:r>
              <a:rPr lang="en-US" sz="2200" dirty="0" smtClean="0"/>
              <a:t>The colon is broken into three main parts; ascending, transverse, and descending.</a:t>
            </a:r>
          </a:p>
          <a:p>
            <a:pPr>
              <a:lnSpc>
                <a:spcPct val="80000"/>
              </a:lnSpc>
            </a:pPr>
            <a:r>
              <a:rPr lang="en-US" sz="2200" dirty="0" smtClean="0"/>
              <a:t>The ascending colon and descending go vertical, while the transverse is horizontal.</a:t>
            </a:r>
          </a:p>
        </p:txBody>
      </p:sp>
      <p:pic>
        <p:nvPicPr>
          <p:cNvPr id="18436" name="Picture 4" descr="8832"/>
          <p:cNvPicPr>
            <a:picLocks noChangeAspect="1" noChangeArrowheads="1"/>
          </p:cNvPicPr>
          <p:nvPr/>
        </p:nvPicPr>
        <p:blipFill>
          <a:blip r:embed="rId2" cstate="print"/>
          <a:srcRect/>
          <a:stretch>
            <a:fillRect/>
          </a:stretch>
        </p:blipFill>
        <p:spPr bwMode="auto">
          <a:xfrm>
            <a:off x="0" y="2027238"/>
            <a:ext cx="3657600" cy="29257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checkerboard(across)">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amond(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amond(in)">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amond(in)">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8436"/>
                                        </p:tgtEl>
                                        <p:attrNameLst>
                                          <p:attrName>style.visibility</p:attrName>
                                        </p:attrNameLst>
                                      </p:cBhvr>
                                      <p:to>
                                        <p:strVal val="visible"/>
                                      </p:to>
                                    </p:set>
                                    <p:animEffect transition="in" filter="box(in)">
                                      <p:cBhvr>
                                        <p:cTn id="52"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US" dirty="0" smtClean="0"/>
              <a:t>Rectum/Anus</a:t>
            </a:r>
          </a:p>
        </p:txBody>
      </p:sp>
      <p:sp>
        <p:nvSpPr>
          <p:cNvPr id="19459" name="Rectangle 3"/>
          <p:cNvSpPr>
            <a:spLocks noGrp="1"/>
          </p:cNvSpPr>
          <p:nvPr>
            <p:ph type="body" idx="1"/>
          </p:nvPr>
        </p:nvSpPr>
        <p:spPr>
          <a:xfrm>
            <a:off x="4038600" y="1417638"/>
            <a:ext cx="5105400" cy="5440362"/>
          </a:xfrm>
        </p:spPr>
        <p:txBody>
          <a:bodyPr/>
          <a:lstStyle/>
          <a:p>
            <a:pPr>
              <a:lnSpc>
                <a:spcPct val="90000"/>
              </a:lnSpc>
            </a:pPr>
            <a:r>
              <a:rPr lang="en-US" sz="2400" dirty="0" smtClean="0"/>
              <a:t>The rectum is an eight inch chamber that receives solid waste from the end of the descending colon.</a:t>
            </a:r>
          </a:p>
          <a:p>
            <a:pPr>
              <a:lnSpc>
                <a:spcPct val="90000"/>
              </a:lnSpc>
            </a:pPr>
            <a:r>
              <a:rPr lang="en-US" sz="2400" dirty="0" smtClean="0"/>
              <a:t>It hold the stool for a brief period of time, before the sphincter muscles of the anus release, letting the stool go out of the body.</a:t>
            </a:r>
          </a:p>
          <a:p>
            <a:pPr>
              <a:lnSpc>
                <a:spcPct val="90000"/>
              </a:lnSpc>
            </a:pPr>
            <a:r>
              <a:rPr lang="en-US" sz="2400" dirty="0" smtClean="0"/>
              <a:t>The role of the rectum and anus is to release waste from the body.</a:t>
            </a:r>
          </a:p>
          <a:p>
            <a:pPr>
              <a:lnSpc>
                <a:spcPct val="90000"/>
              </a:lnSpc>
            </a:pPr>
            <a:r>
              <a:rPr lang="en-US" sz="2400" dirty="0" smtClean="0"/>
              <a:t>They have no real purpose in the actual absorption of nutrients.</a:t>
            </a:r>
          </a:p>
        </p:txBody>
      </p:sp>
      <p:pic>
        <p:nvPicPr>
          <p:cNvPr id="19461" name="Picture 5" descr="Rectum"/>
          <p:cNvPicPr>
            <a:picLocks noChangeAspect="1" noChangeArrowheads="1"/>
          </p:cNvPicPr>
          <p:nvPr/>
        </p:nvPicPr>
        <p:blipFill>
          <a:blip r:embed="rId2" cstate="print"/>
          <a:srcRect/>
          <a:stretch>
            <a:fillRect/>
          </a:stretch>
        </p:blipFill>
        <p:spPr bwMode="auto">
          <a:xfrm>
            <a:off x="838200" y="2362200"/>
            <a:ext cx="2857500" cy="2857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 calcmode="lin" valueType="num">
                                      <p:cBhvr additive="base">
                                        <p:cTn id="12"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9459">
                                            <p:txEl>
                                              <p:pRg st="1" end="1"/>
                                            </p:txEl>
                                          </p:spTgt>
                                        </p:tgtEl>
                                        <p:attrNameLst>
                                          <p:attrName>style.visibility</p:attrName>
                                        </p:attrNameLst>
                                      </p:cBhvr>
                                      <p:to>
                                        <p:strVal val="visible"/>
                                      </p:to>
                                    </p:set>
                                    <p:anim calcmode="lin" valueType="num">
                                      <p:cBhvr additive="base">
                                        <p:cTn id="18"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459">
                                            <p:txEl>
                                              <p:pRg st="2" end="2"/>
                                            </p:txEl>
                                          </p:spTgt>
                                        </p:tgtEl>
                                        <p:attrNameLst>
                                          <p:attrName>style.visibility</p:attrName>
                                        </p:attrNameLst>
                                      </p:cBhvr>
                                      <p:to>
                                        <p:strVal val="visible"/>
                                      </p:to>
                                    </p:set>
                                    <p:anim calcmode="lin" valueType="num">
                                      <p:cBhvr additive="base">
                                        <p:cTn id="24"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9459">
                                            <p:txEl>
                                              <p:pRg st="3" end="3"/>
                                            </p:txEl>
                                          </p:spTgt>
                                        </p:tgtEl>
                                        <p:attrNameLst>
                                          <p:attrName>style.visibility</p:attrName>
                                        </p:attrNameLst>
                                      </p:cBhvr>
                                      <p:to>
                                        <p:strVal val="visible"/>
                                      </p:to>
                                    </p:set>
                                    <p:anim calcmode="lin" valueType="num">
                                      <p:cBhvr additive="base">
                                        <p:cTn id="30"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19461"/>
                                        </p:tgtEl>
                                        <p:attrNameLst>
                                          <p:attrName>style.visibility</p:attrName>
                                        </p:attrNameLst>
                                      </p:cBhvr>
                                      <p:to>
                                        <p:strVal val="visible"/>
                                      </p:to>
                                    </p:set>
                                    <p:animEffect transition="in" filter="dissolve">
                                      <p:cBhvr>
                                        <p:cTn id="36"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r>
              <a:rPr lang="en-US" dirty="0" smtClean="0"/>
              <a:t>Gallbladder</a:t>
            </a:r>
          </a:p>
        </p:txBody>
      </p:sp>
      <p:sp>
        <p:nvSpPr>
          <p:cNvPr id="20483" name="Rectangle 3"/>
          <p:cNvSpPr>
            <a:spLocks noGrp="1"/>
          </p:cNvSpPr>
          <p:nvPr>
            <p:ph type="body" idx="1"/>
          </p:nvPr>
        </p:nvSpPr>
        <p:spPr>
          <a:xfrm>
            <a:off x="4953000" y="1447800"/>
            <a:ext cx="4191000" cy="4830763"/>
          </a:xfrm>
        </p:spPr>
        <p:txBody>
          <a:bodyPr/>
          <a:lstStyle/>
          <a:p>
            <a:pPr>
              <a:lnSpc>
                <a:spcPct val="80000"/>
              </a:lnSpc>
            </a:pPr>
            <a:r>
              <a:rPr lang="en-US" sz="2800" dirty="0" smtClean="0"/>
              <a:t>The gallbladder is located under the liver and releases bile that helps the body break down fatty food.</a:t>
            </a:r>
          </a:p>
          <a:p>
            <a:pPr>
              <a:lnSpc>
                <a:spcPct val="80000"/>
              </a:lnSpc>
            </a:pPr>
            <a:r>
              <a:rPr lang="en-US" sz="2800" dirty="0" smtClean="0"/>
              <a:t>It can sense when fatty food enters the stomach, and thus releases liquids that help break down the fats.</a:t>
            </a:r>
          </a:p>
          <a:p>
            <a:pPr>
              <a:lnSpc>
                <a:spcPct val="80000"/>
              </a:lnSpc>
            </a:pPr>
            <a:r>
              <a:rPr lang="en-US" sz="2800" dirty="0" smtClean="0"/>
              <a:t>It is about eight inches in length and four inches in diameter.</a:t>
            </a:r>
          </a:p>
        </p:txBody>
      </p:sp>
      <p:pic>
        <p:nvPicPr>
          <p:cNvPr id="20485" name="Picture 5" descr="gallbladder"/>
          <p:cNvPicPr>
            <a:picLocks noChangeAspect="1" noChangeArrowheads="1"/>
          </p:cNvPicPr>
          <p:nvPr/>
        </p:nvPicPr>
        <p:blipFill>
          <a:blip r:embed="rId2" cstate="print"/>
          <a:srcRect/>
          <a:stretch>
            <a:fillRect/>
          </a:stretch>
        </p:blipFill>
        <p:spPr bwMode="auto">
          <a:xfrm>
            <a:off x="914400" y="2514600"/>
            <a:ext cx="4000500" cy="31718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box(in)">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 calcmode="lin" valueType="num">
                                      <p:cBhvr additive="base">
                                        <p:cTn id="12"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0483">
                                            <p:txEl>
                                              <p:pRg st="1" end="1"/>
                                            </p:txEl>
                                          </p:spTgt>
                                        </p:tgtEl>
                                        <p:attrNameLst>
                                          <p:attrName>style.visibility</p:attrName>
                                        </p:attrNameLst>
                                      </p:cBhvr>
                                      <p:to>
                                        <p:strVal val="visible"/>
                                      </p:to>
                                    </p:set>
                                    <p:anim calcmode="lin" valueType="num">
                                      <p:cBhvr additive="base">
                                        <p:cTn id="18"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0483">
                                            <p:txEl>
                                              <p:pRg st="2" end="2"/>
                                            </p:txEl>
                                          </p:spTgt>
                                        </p:tgtEl>
                                        <p:attrNameLst>
                                          <p:attrName>style.visibility</p:attrName>
                                        </p:attrNameLst>
                                      </p:cBhvr>
                                      <p:to>
                                        <p:strVal val="visible"/>
                                      </p:to>
                                    </p:set>
                                    <p:anim calcmode="lin" valueType="num">
                                      <p:cBhvr additive="base">
                                        <p:cTn id="24"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20485"/>
                                        </p:tgtEl>
                                        <p:attrNameLst>
                                          <p:attrName>style.visibility</p:attrName>
                                        </p:attrNameLst>
                                      </p:cBhvr>
                                      <p:to>
                                        <p:strVal val="visible"/>
                                      </p:to>
                                    </p:set>
                                    <p:animEffect transition="in" filter="dissolve">
                                      <p:cBhvr>
                                        <p:cTn id="30"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1875</Words>
  <Application>Microsoft Office PowerPoint</Application>
  <PresentationFormat>On-screen Show (4:3)</PresentationFormat>
  <Paragraphs>218</Paragraphs>
  <Slides>32</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Wingdings</vt:lpstr>
      <vt:lpstr>Default Design</vt:lpstr>
      <vt:lpstr>Slide 1</vt:lpstr>
      <vt:lpstr>System Overview</vt:lpstr>
      <vt:lpstr>The Mouth</vt:lpstr>
      <vt:lpstr>Esophagus</vt:lpstr>
      <vt:lpstr>Stomach</vt:lpstr>
      <vt:lpstr>Small Intestine</vt:lpstr>
      <vt:lpstr>Colon</vt:lpstr>
      <vt:lpstr>Rectum/Anus</vt:lpstr>
      <vt:lpstr>Gallbladder</vt:lpstr>
      <vt:lpstr>The Liver</vt:lpstr>
      <vt:lpstr>Pancreas</vt:lpstr>
      <vt:lpstr>Digestive System Disorders and Diseases! </vt:lpstr>
      <vt:lpstr>Appendicitis </vt:lpstr>
      <vt:lpstr>Celiac Disease </vt:lpstr>
      <vt:lpstr>Crohns Disease</vt:lpstr>
      <vt:lpstr>Hemorrhoids </vt:lpstr>
      <vt:lpstr>Gastritis </vt:lpstr>
      <vt:lpstr>Stomach Cancer </vt:lpstr>
      <vt:lpstr>Gastroparesis </vt:lpstr>
      <vt:lpstr>Ulcers</vt:lpstr>
      <vt:lpstr>Gallstones</vt:lpstr>
      <vt:lpstr>Part 3 – Lindsey Bernoskie</vt:lpstr>
      <vt:lpstr>Pictures!</vt:lpstr>
      <vt:lpstr>What are the most common sudden illnesses in the Digestive System?</vt:lpstr>
      <vt:lpstr>Useful Terms 2</vt:lpstr>
      <vt:lpstr>Useful Terms </vt:lpstr>
      <vt:lpstr>Hiccups </vt:lpstr>
      <vt:lpstr>Heartburn/ Acid Reflux</vt:lpstr>
      <vt:lpstr>Diarrhea </vt:lpstr>
      <vt:lpstr>Throw Up/ Vomit</vt:lpstr>
      <vt:lpstr>This is a picture of acid reflux - which is the burning in or around your stomach from eating food.  </vt:lpstr>
      <vt:lpstr>Slide 32</vt:lpstr>
    </vt:vector>
  </TitlesOfParts>
  <Company>NPSD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3 – Lindsey Bernoskie</dc:title>
  <dc:creator>bbell</dc:creator>
  <cp:lastModifiedBy>Owner</cp:lastModifiedBy>
  <cp:revision>8</cp:revision>
  <dcterms:created xsi:type="dcterms:W3CDTF">2010-03-16T16:43:10Z</dcterms:created>
  <dcterms:modified xsi:type="dcterms:W3CDTF">2010-03-18T02:17:09Z</dcterms:modified>
</cp:coreProperties>
</file>